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handoutMasterIdLst>
    <p:handoutMasterId r:id="rId10"/>
  </p:handoutMasterIdLst>
  <p:sldIdLst>
    <p:sldId id="257" r:id="rId2"/>
    <p:sldId id="291" r:id="rId3"/>
    <p:sldId id="289" r:id="rId4"/>
    <p:sldId id="290" r:id="rId5"/>
    <p:sldId id="295" r:id="rId6"/>
    <p:sldId id="296" r:id="rId7"/>
    <p:sldId id="298" r:id="rId8"/>
  </p:sldIdLst>
  <p:sldSz cx="9144000" cy="6858000" type="screen4x3"/>
  <p:notesSz cx="6858000" cy="9296400"/>
  <p:defaultTextStyle>
    <a:defPPr>
      <a:defRPr lang="en-US"/>
    </a:defPPr>
    <a:lvl1pPr algn="l" defTabSz="457200" rtl="0" fontAlgn="base">
      <a:spcBef>
        <a:spcPct val="0"/>
      </a:spcBef>
      <a:spcAft>
        <a:spcPct val="0"/>
      </a:spcAft>
      <a:defRPr sz="2400" kern="1200">
        <a:solidFill>
          <a:schemeClr val="tx1"/>
        </a:solidFill>
        <a:latin typeface="Arial" pitchFamily="34" charset="0"/>
        <a:ea typeface="ＭＳ Ｐゴシック" pitchFamily="34" charset="-128"/>
        <a:cs typeface="+mn-cs"/>
      </a:defRPr>
    </a:lvl1pPr>
    <a:lvl2pPr marL="457200" algn="l" defTabSz="457200" rtl="0" fontAlgn="base">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defTabSz="457200" rtl="0" fontAlgn="base">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defTabSz="457200" rtl="0" fontAlgn="base">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defTabSz="457200" rtl="0" fontAlgn="base">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6" d="100"/>
          <a:sy n="66" d="100"/>
        </p:scale>
        <p:origin x="128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8D258B6B-D2EC-4BC6-83F8-7EA060AB882D}" type="datetimeFigureOut">
              <a:rPr lang="en-US" smtClean="0"/>
              <a:pPr/>
              <a:t>11/17/2014</a:t>
            </a:fld>
            <a:endParaRPr lang="en-ZA"/>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ZA"/>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4BFC4DF0-2EA3-43C6-8082-6F5188AE4D86}" type="slidenum">
              <a:rPr lang="en-ZA" smtClean="0"/>
              <a:pPr/>
              <a:t>‹#›</a:t>
            </a:fld>
            <a:endParaRPr lang="en-ZA"/>
          </a:p>
        </p:txBody>
      </p:sp>
    </p:spTree>
    <p:extLst>
      <p:ext uri="{BB962C8B-B14F-4D97-AF65-F5344CB8AC3E}">
        <p14:creationId xmlns:p14="http://schemas.microsoft.com/office/powerpoint/2010/main" val="37458408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ea typeface="+mn-ea"/>
                <a:cs typeface="+mn-cs"/>
              </a:defRPr>
            </a:lvl1pPr>
          </a:lstStyle>
          <a:p>
            <a:pPr>
              <a:defRPr/>
            </a:pPr>
            <a:endParaRPr lang="en-US"/>
          </a:p>
        </p:txBody>
      </p:sp>
      <p:sp>
        <p:nvSpPr>
          <p:cNvPr id="30723" name="Rectangle 3"/>
          <p:cNvSpPr>
            <a:spLocks noGrp="1" noChangeArrowheads="1"/>
          </p:cNvSpPr>
          <p:nvPr>
            <p:ph type="dt" idx="1"/>
          </p:nvPr>
        </p:nvSpPr>
        <p:spPr bwMode="auto">
          <a:xfrm>
            <a:off x="3884613" y="0"/>
            <a:ext cx="297180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4C5686C8-A61D-4828-807B-D23CFAB3BABE}" type="datetimeFigureOut">
              <a:rPr lang="en-US"/>
              <a:pPr>
                <a:defRPr/>
              </a:pPr>
              <a:t>11/17/2014</a:t>
            </a:fld>
            <a:endParaRPr lang="en-US"/>
          </a:p>
        </p:txBody>
      </p:sp>
      <p:sp>
        <p:nvSpPr>
          <p:cNvPr id="20484"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685800" y="4415790"/>
            <a:ext cx="5486400" cy="41833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26" name="Rectangle 6"/>
          <p:cNvSpPr>
            <a:spLocks noGrp="1" noChangeArrowheads="1"/>
          </p:cNvSpPr>
          <p:nvPr>
            <p:ph type="ftr" sz="quarter" idx="4"/>
          </p:nvPr>
        </p:nvSpPr>
        <p:spPr bwMode="auto">
          <a:xfrm>
            <a:off x="0" y="8829967"/>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ea typeface="+mn-ea"/>
                <a:cs typeface="+mn-cs"/>
              </a:defRPr>
            </a:lvl1pPr>
          </a:lstStyle>
          <a:p>
            <a:pPr>
              <a:defRPr/>
            </a:pPr>
            <a:endParaRPr lang="en-US"/>
          </a:p>
        </p:txBody>
      </p:sp>
      <p:sp>
        <p:nvSpPr>
          <p:cNvPr id="30727" name="Rectangle 7"/>
          <p:cNvSpPr>
            <a:spLocks noGrp="1" noChangeArrowheads="1"/>
          </p:cNvSpPr>
          <p:nvPr>
            <p:ph type="sldNum" sz="quarter" idx="5"/>
          </p:nvPr>
        </p:nvSpPr>
        <p:spPr bwMode="auto">
          <a:xfrm>
            <a:off x="3884613" y="8829967"/>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511677B6-D960-4E97-87D4-44165208D979}" type="slidenum">
              <a:rPr lang="en-US"/>
              <a:pPr>
                <a:defRPr/>
              </a:pPr>
              <a:t>‹#›</a:t>
            </a:fld>
            <a:endParaRPr lang="en-US"/>
          </a:p>
        </p:txBody>
      </p:sp>
    </p:spTree>
    <p:extLst>
      <p:ext uri="{BB962C8B-B14F-4D97-AF65-F5344CB8AC3E}">
        <p14:creationId xmlns:p14="http://schemas.microsoft.com/office/powerpoint/2010/main" val="33758115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pPr eaLnBrk="1" hangingPunct="1"/>
            <a:endParaRPr lang="en-US" smtClean="0">
              <a:ea typeface="ＭＳ Ｐゴシック" pitchFamily="34" charset="-128"/>
            </a:endParaRPr>
          </a:p>
        </p:txBody>
      </p:sp>
    </p:spTree>
    <p:extLst>
      <p:ext uri="{BB962C8B-B14F-4D97-AF65-F5344CB8AC3E}">
        <p14:creationId xmlns:p14="http://schemas.microsoft.com/office/powerpoint/2010/main" val="1907001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pPr>
              <a:defRPr/>
            </a:pPr>
            <a:fld id="{1501F788-5A06-4FA3-8C4A-551554CAB441}" type="datetimeFigureOut">
              <a:rPr lang="en-US"/>
              <a:pPr>
                <a:defRPr/>
              </a:pPr>
              <a:t>11/17/2014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pPr>
              <a:defRPr/>
            </a:pPr>
            <a:fld id="{ABE052E2-2A69-4D8B-9835-F47745F9FB8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pPr>
              <a:defRPr/>
            </a:pPr>
            <a:fld id="{8D700285-6714-4A07-933C-BA01785B4004}" type="datetimeFigureOut">
              <a:rPr lang="en-US"/>
              <a:pPr>
                <a:defRPr/>
              </a:pPr>
              <a:t>11/17/2014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pPr>
              <a:defRPr/>
            </a:pPr>
            <a:fld id="{317A020B-A95D-4383-8E31-5F978AC5FBE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pPr>
              <a:defRPr/>
            </a:pPr>
            <a:fld id="{18973EA0-B8FD-4BAB-8598-8DFF26AAA87B}" type="datetimeFigureOut">
              <a:rPr lang="en-US"/>
              <a:pPr>
                <a:defRPr/>
              </a:pPr>
              <a:t>11/17/2014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pPr>
              <a:defRPr/>
            </a:pPr>
            <a:fld id="{188FB526-F7E8-4246-AAA1-F22AD162231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pPr>
              <a:defRPr/>
            </a:pPr>
            <a:fld id="{FB9FF875-12E2-4CE1-B398-60F254D4E860}" type="datetimeFigureOut">
              <a:rPr lang="en-US"/>
              <a:pPr>
                <a:defRPr/>
              </a:pPr>
              <a:t>11/17/2014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pPr>
              <a:defRPr/>
            </a:pPr>
            <a:fld id="{917D583F-D44C-4348-922B-09BA9DFFEB6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pPr>
              <a:defRPr/>
            </a:pPr>
            <a:fld id="{55B10464-64B4-4275-BD09-389A27AAF8F3}" type="datetimeFigureOut">
              <a:rPr lang="en-US"/>
              <a:pPr>
                <a:defRPr/>
              </a:pPr>
              <a:t>11/17/2014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pPr>
              <a:defRPr/>
            </a:pPr>
            <a:fld id="{1A08665E-C767-404C-BB14-B1CF675209B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pPr>
              <a:defRPr/>
            </a:pPr>
            <a:fld id="{DB503CF4-A079-4924-930B-CF8138CAE4E1}" type="datetimeFigureOut">
              <a:rPr lang="en-US"/>
              <a:pPr>
                <a:defRPr/>
              </a:pPr>
              <a:t>11/17/2014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pPr>
              <a:defRPr/>
            </a:pPr>
            <a:fld id="{CFC67DE7-88DD-4833-A0F4-98E3CC2CC03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pPr>
              <a:defRPr/>
            </a:pPr>
            <a:fld id="{0E589E0D-15D1-4288-A510-2DF62FF6090B}" type="datetimeFigureOut">
              <a:rPr lang="en-US"/>
              <a:pPr>
                <a:defRPr/>
              </a:pPr>
              <a:t>11/17/2014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ea typeface="+mn-ea"/>
                <a:cs typeface="+mn-cs"/>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pPr>
              <a:defRPr/>
            </a:pPr>
            <a:fld id="{514F89D1-F6BF-4ED0-B609-336E1DDC126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pPr>
              <a:defRPr/>
            </a:pPr>
            <a:fld id="{1394C392-1B63-49F7-9AC5-91C23001C40A}" type="datetimeFigureOut">
              <a:rPr lang="en-US"/>
              <a:pPr>
                <a:defRPr/>
              </a:pPr>
              <a:t>11/17/2014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ea typeface="+mn-ea"/>
                <a:cs typeface="+mn-cs"/>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pPr>
              <a:defRPr/>
            </a:pPr>
            <a:fld id="{6D088070-0C7A-42D7-8BD0-8299A63D412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pPr>
              <a:defRPr/>
            </a:pPr>
            <a:fld id="{9AD7922B-96B4-4A4A-ADA3-207E1785924F}" type="datetimeFigureOut">
              <a:rPr lang="en-US"/>
              <a:pPr>
                <a:defRPr/>
              </a:pPr>
              <a:t>11/17/2014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ea typeface="+mn-ea"/>
                <a:cs typeface="+mn-cs"/>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pPr>
              <a:defRPr/>
            </a:pPr>
            <a:fld id="{452B0283-3BC4-42AC-B52D-ACD7960D384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pPr>
              <a:defRPr/>
            </a:pPr>
            <a:fld id="{863F30C7-B862-44D0-A8E6-C4E897788BA0}" type="datetimeFigureOut">
              <a:rPr lang="en-US"/>
              <a:pPr>
                <a:defRPr/>
              </a:pPr>
              <a:t>11/17/2014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pPr>
              <a:defRPr/>
            </a:pPr>
            <a:fld id="{B14762A1-A4F9-44EE-A944-861C546EC9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pPr>
              <a:defRPr/>
            </a:pPr>
            <a:fld id="{1776808D-E26B-4A3E-88A9-C74FBD5EA990}" type="datetimeFigureOut">
              <a:rPr lang="en-US"/>
              <a:pPr>
                <a:defRPr/>
              </a:pPr>
              <a:t>11/17/2014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sz="1800">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sz="1800">
                <a:latin typeface="Calibri" pitchFamily="34" charset="0"/>
              </a:defRPr>
            </a:lvl1pPr>
          </a:lstStyle>
          <a:p>
            <a:pPr>
              <a:defRPr/>
            </a:pPr>
            <a:fld id="{55C91DCB-8486-4EEE-BD45-083809B9D54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 descr="DWS Slide Background.jpg"/>
          <p:cNvPicPr>
            <a:picLocks noChangeAspect="1"/>
          </p:cNvPicPr>
          <p:nvPr userDrawn="1"/>
        </p:nvPicPr>
        <p:blipFill>
          <a:blip r:embed="rId13"/>
          <a:srcRect/>
          <a:stretch>
            <a:fillRect/>
          </a:stretch>
        </p:blipFill>
        <p:spPr bwMode="auto">
          <a:xfrm>
            <a:off x="0" y="0"/>
            <a:ext cx="914876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90" r:id="rId1"/>
    <p:sldLayoutId id="2147483991" r:id="rId2"/>
    <p:sldLayoutId id="2147483992" r:id="rId3"/>
    <p:sldLayoutId id="2147483993" r:id="rId4"/>
    <p:sldLayoutId id="2147483994" r:id="rId5"/>
    <p:sldLayoutId id="2147483995" r:id="rId6"/>
    <p:sldLayoutId id="2147483996" r:id="rId7"/>
    <p:sldLayoutId id="2147483997" r:id="rId8"/>
    <p:sldLayoutId id="2147483998" r:id="rId9"/>
    <p:sldLayoutId id="2147483999" r:id="rId10"/>
    <p:sldLayoutId id="2147484000"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6"/>
          <p:cNvSpPr txBox="1">
            <a:spLocks noChangeArrowheads="1"/>
          </p:cNvSpPr>
          <p:nvPr/>
        </p:nvSpPr>
        <p:spPr bwMode="auto">
          <a:xfrm>
            <a:off x="1827213" y="2251075"/>
            <a:ext cx="5089525" cy="1631950"/>
          </a:xfrm>
          <a:prstGeom prst="rect">
            <a:avLst/>
          </a:prstGeom>
          <a:noFill/>
          <a:ln w="9525">
            <a:noFill/>
            <a:miter lim="800000"/>
            <a:headEnd/>
            <a:tailEnd/>
          </a:ln>
        </p:spPr>
        <p:txBody>
          <a:bodyPr>
            <a:spAutoFit/>
          </a:bodyPr>
          <a:lstStyle/>
          <a:p>
            <a:r>
              <a:rPr lang="en-US" sz="1800">
                <a:solidFill>
                  <a:schemeClr val="bg1"/>
                </a:solidFill>
                <a:latin typeface="Gill Sans" pitchFamily="-84" charset="0"/>
              </a:rPr>
              <a:t>DWA CORPORATE IDENTITY</a:t>
            </a:r>
          </a:p>
          <a:p>
            <a:r>
              <a:rPr lang="en-US" sz="1800">
                <a:solidFill>
                  <a:schemeClr val="bg1"/>
                </a:solidFill>
                <a:latin typeface="Gill Sans Light" pitchFamily="-84" charset="0"/>
              </a:rPr>
              <a:t>Presented by:</a:t>
            </a:r>
          </a:p>
          <a:p>
            <a:r>
              <a:rPr lang="en-US" sz="1800">
                <a:solidFill>
                  <a:schemeClr val="bg1"/>
                </a:solidFill>
                <a:latin typeface="Gill Sans Light" pitchFamily="-84" charset="0"/>
              </a:rPr>
              <a:t>Johan Maree</a:t>
            </a:r>
          </a:p>
          <a:p>
            <a:r>
              <a:rPr lang="en-US" sz="1800">
                <a:solidFill>
                  <a:schemeClr val="bg1"/>
                </a:solidFill>
                <a:latin typeface="Gill Sans Light" pitchFamily="-84" charset="0"/>
              </a:rPr>
              <a:t>Deputy Director: Media Production</a:t>
            </a:r>
          </a:p>
          <a:p>
            <a:endParaRPr lang="en-US" sz="1400">
              <a:solidFill>
                <a:schemeClr val="bg1"/>
              </a:solidFill>
              <a:latin typeface="Gill Sans Light" pitchFamily="-84" charset="0"/>
            </a:endParaRPr>
          </a:p>
          <a:p>
            <a:r>
              <a:rPr lang="en-US" sz="1400">
                <a:solidFill>
                  <a:schemeClr val="bg1"/>
                </a:solidFill>
                <a:latin typeface="Gill Sans Light" pitchFamily="-84" charset="0"/>
              </a:rPr>
              <a:t>12 December 2012</a:t>
            </a:r>
          </a:p>
        </p:txBody>
      </p:sp>
      <p:pic>
        <p:nvPicPr>
          <p:cNvPr id="13315" name="Picture 1" descr="DWS Slide Cover.jpg"/>
          <p:cNvPicPr>
            <a:picLocks noChangeAspect="1"/>
          </p:cNvPicPr>
          <p:nvPr/>
        </p:nvPicPr>
        <p:blipFill>
          <a:blip r:embed="rId3"/>
          <a:srcRect/>
          <a:stretch>
            <a:fillRect/>
          </a:stretch>
        </p:blipFill>
        <p:spPr bwMode="auto">
          <a:xfrm>
            <a:off x="0" y="0"/>
            <a:ext cx="9155113" cy="6858000"/>
          </a:xfrm>
          <a:prstGeom prst="rect">
            <a:avLst/>
          </a:prstGeom>
          <a:noFill/>
          <a:ln w="9525">
            <a:noFill/>
            <a:miter lim="800000"/>
            <a:headEnd/>
            <a:tailEnd/>
          </a:ln>
        </p:spPr>
      </p:pic>
      <p:sp>
        <p:nvSpPr>
          <p:cNvPr id="13316" name="TextBox 2"/>
          <p:cNvSpPr txBox="1">
            <a:spLocks noChangeArrowheads="1"/>
          </p:cNvSpPr>
          <p:nvPr/>
        </p:nvSpPr>
        <p:spPr bwMode="auto">
          <a:xfrm>
            <a:off x="250825" y="1865593"/>
            <a:ext cx="8723313" cy="4339650"/>
          </a:xfrm>
          <a:prstGeom prst="rect">
            <a:avLst/>
          </a:prstGeom>
          <a:noFill/>
          <a:ln w="9525">
            <a:noFill/>
            <a:miter lim="800000"/>
            <a:headEnd/>
            <a:tailEnd/>
          </a:ln>
        </p:spPr>
        <p:txBody>
          <a:bodyPr>
            <a:spAutoFit/>
          </a:bodyPr>
          <a:lstStyle/>
          <a:p>
            <a:pPr algn="ctr"/>
            <a:r>
              <a:rPr lang="en-US" sz="3200" b="1" dirty="0" err="1">
                <a:solidFill>
                  <a:prstClr val="white"/>
                </a:solidFill>
                <a:latin typeface="Aharoni" panose="02010803020104030203" pitchFamily="2" charset="-79"/>
                <a:cs typeface="Aharoni" panose="02010803020104030203" pitchFamily="2" charset="-79"/>
              </a:rPr>
              <a:t>MVOTI</a:t>
            </a:r>
            <a:r>
              <a:rPr lang="en-US" sz="3200" b="1" dirty="0">
                <a:solidFill>
                  <a:prstClr val="white"/>
                </a:solidFill>
                <a:latin typeface="Aharoni" panose="02010803020104030203" pitchFamily="2" charset="-79"/>
                <a:cs typeface="Aharoni" panose="02010803020104030203" pitchFamily="2" charset="-79"/>
              </a:rPr>
              <a:t> TO </a:t>
            </a:r>
            <a:r>
              <a:rPr lang="en-US" sz="3200" b="1" dirty="0" err="1">
                <a:solidFill>
                  <a:prstClr val="white"/>
                </a:solidFill>
                <a:latin typeface="Aharoni" panose="02010803020104030203" pitchFamily="2" charset="-79"/>
                <a:cs typeface="Aharoni" panose="02010803020104030203" pitchFamily="2" charset="-79"/>
              </a:rPr>
              <a:t>UMZIMKULU</a:t>
            </a:r>
            <a:r>
              <a:rPr lang="en-US" sz="3200" b="1" dirty="0">
                <a:solidFill>
                  <a:prstClr val="white"/>
                </a:solidFill>
                <a:latin typeface="Aharoni" panose="02010803020104030203" pitchFamily="2" charset="-79"/>
                <a:cs typeface="Aharoni" panose="02010803020104030203" pitchFamily="2" charset="-79"/>
              </a:rPr>
              <a:t> </a:t>
            </a:r>
            <a:r>
              <a:rPr lang="en-US" sz="3200" b="1" dirty="0" err="1">
                <a:solidFill>
                  <a:prstClr val="white"/>
                </a:solidFill>
                <a:latin typeface="Aharoni" panose="02010803020104030203" pitchFamily="2" charset="-79"/>
                <a:cs typeface="Aharoni" panose="02010803020104030203" pitchFamily="2" charset="-79"/>
              </a:rPr>
              <a:t>NWRCS</a:t>
            </a:r>
            <a:endParaRPr lang="en-US" sz="3200" b="1" dirty="0">
              <a:solidFill>
                <a:prstClr val="white"/>
              </a:solidFill>
              <a:latin typeface="Aharoni" panose="02010803020104030203" pitchFamily="2" charset="-79"/>
              <a:cs typeface="Aharoni" panose="02010803020104030203" pitchFamily="2" charset="-79"/>
            </a:endParaRPr>
          </a:p>
          <a:p>
            <a:pPr algn="ctr"/>
            <a:r>
              <a:rPr lang="en-US" altLang="en-US" sz="4000" dirty="0">
                <a:solidFill>
                  <a:prstClr val="white"/>
                </a:solidFill>
                <a:latin typeface="Aharoni" panose="02010803020104030203" pitchFamily="2" charset="-79"/>
                <a:cs typeface="Aharoni" panose="02010803020104030203" pitchFamily="2" charset="-79"/>
              </a:rPr>
              <a:t>WATER QUALITY:</a:t>
            </a:r>
          </a:p>
          <a:p>
            <a:pPr algn="ctr"/>
            <a:r>
              <a:rPr lang="en-US" altLang="en-US" sz="4000" dirty="0">
                <a:solidFill>
                  <a:prstClr val="white"/>
                </a:solidFill>
                <a:latin typeface="Aharoni" panose="02010803020104030203" pitchFamily="2" charset="-79"/>
                <a:cs typeface="Aharoni" panose="02010803020104030203" pitchFamily="2" charset="-79"/>
              </a:rPr>
              <a:t>CONSEQUENCES TO SCENARIOS (</a:t>
            </a:r>
            <a:r>
              <a:rPr lang="en-GB" sz="4000" dirty="0">
                <a:solidFill>
                  <a:prstClr val="white"/>
                </a:solidFill>
                <a:latin typeface="Aharoni" panose="02010803020104030203" pitchFamily="2" charset="-79"/>
                <a:cs typeface="Aharoni" panose="02010803020104030203" pitchFamily="2" charset="-79"/>
              </a:rPr>
              <a:t>MK</a:t>
            </a:r>
            <a:r>
              <a:rPr lang="en-US" altLang="en-US" sz="4000" dirty="0" err="1">
                <a:solidFill>
                  <a:prstClr val="white"/>
                </a:solidFill>
                <a:latin typeface="Aharoni" panose="02010803020104030203" pitchFamily="2" charset="-79"/>
                <a:cs typeface="Aharoni" panose="02010803020104030203" pitchFamily="2" charset="-79"/>
              </a:rPr>
              <a:t>OMAZI</a:t>
            </a:r>
            <a:r>
              <a:rPr lang="en-US" altLang="en-US" sz="4000" dirty="0">
                <a:solidFill>
                  <a:prstClr val="white"/>
                </a:solidFill>
                <a:latin typeface="Aharoni" panose="02010803020104030203" pitchFamily="2" charset="-79"/>
                <a:cs typeface="Aharoni" panose="02010803020104030203" pitchFamily="2" charset="-79"/>
              </a:rPr>
              <a:t> &amp; MVOTI)</a:t>
            </a:r>
            <a:endParaRPr lang="en-US" altLang="en-US" sz="4000" dirty="0">
              <a:solidFill>
                <a:prstClr val="white"/>
              </a:solidFill>
              <a:latin typeface="Aharoni" panose="02010803020104030203" pitchFamily="2" charset="-79"/>
              <a:cs typeface="Aharoni" panose="02010803020104030203" pitchFamily="2" charset="-79"/>
            </a:endParaRPr>
          </a:p>
          <a:p>
            <a:pPr algn="ctr" eaLnBrk="1" hangingPunct="1"/>
            <a:r>
              <a:rPr lang="en-US" altLang="en-US" sz="2800" b="1" dirty="0" smtClean="0">
                <a:solidFill>
                  <a:schemeClr val="bg1"/>
                </a:solidFill>
                <a:latin typeface="Futura Md BT" panose="020B0602020204020303"/>
              </a:rPr>
              <a:t> </a:t>
            </a:r>
          </a:p>
          <a:p>
            <a:pPr eaLnBrk="1" hangingPunct="1"/>
            <a:r>
              <a:rPr lang="en-US" altLang="en-US" sz="3200" b="1" dirty="0" smtClean="0">
                <a:solidFill>
                  <a:schemeClr val="bg1"/>
                </a:solidFill>
                <a:latin typeface="Aharoni" panose="02010803020104030203" pitchFamily="2" charset="-79"/>
                <a:cs typeface="Aharoni" panose="02010803020104030203" pitchFamily="2" charset="-79"/>
              </a:rPr>
              <a:t>Patsy </a:t>
            </a:r>
            <a:r>
              <a:rPr lang="en-US" altLang="en-US" sz="3200" b="1" dirty="0">
                <a:solidFill>
                  <a:schemeClr val="bg1"/>
                </a:solidFill>
                <a:latin typeface="Aharoni" panose="02010803020104030203" pitchFamily="2" charset="-79"/>
                <a:cs typeface="Aharoni" panose="02010803020104030203" pitchFamily="2" charset="-79"/>
              </a:rPr>
              <a:t>Scherman</a:t>
            </a:r>
          </a:p>
          <a:p>
            <a:pPr eaLnBrk="1" hangingPunct="1"/>
            <a:r>
              <a:rPr lang="en-US" altLang="en-US" sz="3200" b="1" dirty="0">
                <a:solidFill>
                  <a:schemeClr val="bg1"/>
                </a:solidFill>
                <a:latin typeface="Aharoni" panose="02010803020104030203" pitchFamily="2" charset="-79"/>
                <a:cs typeface="Aharoni" panose="02010803020104030203" pitchFamily="2" charset="-79"/>
              </a:rPr>
              <a:t>Scherman </a:t>
            </a:r>
            <a:r>
              <a:rPr lang="en-US" altLang="en-US" sz="3200" b="1" dirty="0" err="1">
                <a:solidFill>
                  <a:schemeClr val="bg1"/>
                </a:solidFill>
                <a:latin typeface="Aharoni" panose="02010803020104030203" pitchFamily="2" charset="-79"/>
                <a:cs typeface="Aharoni" panose="02010803020104030203" pitchFamily="2" charset="-79"/>
              </a:rPr>
              <a:t>Colloty</a:t>
            </a:r>
            <a:r>
              <a:rPr lang="en-US" altLang="en-US" sz="3200" b="1" dirty="0">
                <a:solidFill>
                  <a:schemeClr val="bg1"/>
                </a:solidFill>
                <a:latin typeface="Aharoni" panose="02010803020104030203" pitchFamily="2" charset="-79"/>
                <a:cs typeface="Aharoni" panose="02010803020104030203" pitchFamily="2" charset="-79"/>
              </a:rPr>
              <a:t> &amp; </a:t>
            </a:r>
            <a:r>
              <a:rPr lang="en-US" altLang="en-US" sz="3200" b="1" dirty="0" smtClean="0">
                <a:solidFill>
                  <a:schemeClr val="bg1"/>
                </a:solidFill>
                <a:latin typeface="Aharoni" panose="02010803020104030203" pitchFamily="2" charset="-79"/>
                <a:cs typeface="Aharoni" panose="02010803020104030203" pitchFamily="2" charset="-79"/>
              </a:rPr>
              <a:t>Associates</a:t>
            </a:r>
          </a:p>
          <a:p>
            <a:pPr eaLnBrk="1" hangingPunct="1"/>
            <a:r>
              <a:rPr lang="en-US" altLang="en-US" sz="3200" b="1" dirty="0" smtClean="0">
                <a:solidFill>
                  <a:schemeClr val="bg1"/>
                </a:solidFill>
                <a:latin typeface="Aharoni" panose="02010803020104030203" pitchFamily="2" charset="-79"/>
                <a:cs typeface="Aharoni" panose="02010803020104030203" pitchFamily="2" charset="-79"/>
              </a:rPr>
              <a:t>26 November 2014</a:t>
            </a:r>
            <a:endParaRPr lang="en-US" altLang="en-US" sz="3200" b="1" dirty="0">
              <a:solidFill>
                <a:schemeClr val="bg1"/>
              </a:solidFill>
              <a:latin typeface="Aharoni" panose="02010803020104030203" pitchFamily="2" charset="-79"/>
              <a:cs typeface="Aharoni" panose="02010803020104030203" pitchFamily="2" charset="-79"/>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714" y="13380"/>
            <a:ext cx="9535886" cy="596219"/>
          </a:xfrm>
        </p:spPr>
        <p:txBody>
          <a:bodyPr/>
          <a:lstStyle/>
          <a:p>
            <a:r>
              <a:rPr lang="en-ZA" sz="2800" b="1" dirty="0">
                <a:solidFill>
                  <a:schemeClr val="bg1"/>
                </a:solidFill>
                <a:latin typeface="Futura Md BT" pitchFamily="34" charset="0"/>
              </a:rPr>
              <a:t>STEPS 4 </a:t>
            </a:r>
            <a:r>
              <a:rPr lang="en-ZA" sz="2800" b="1" dirty="0" smtClean="0">
                <a:solidFill>
                  <a:schemeClr val="bg1"/>
                </a:solidFill>
                <a:latin typeface="Futura Md BT" pitchFamily="34" charset="0"/>
              </a:rPr>
              <a:t>+ 6 of CLASSIFICATION: </a:t>
            </a:r>
            <a:r>
              <a:rPr lang="en-ZA" sz="2800" b="1" dirty="0">
                <a:solidFill>
                  <a:schemeClr val="bg1"/>
                </a:solidFill>
                <a:latin typeface="Futura Md BT" pitchFamily="34" charset="0"/>
              </a:rPr>
              <a:t>WATER QUALITY</a:t>
            </a:r>
            <a:r>
              <a:rPr lang="en-ZA" sz="3200" b="1" dirty="0">
                <a:solidFill>
                  <a:schemeClr val="bg1"/>
                </a:solidFill>
                <a:latin typeface="Futura Md BT" pitchFamily="34" charset="0"/>
              </a:rPr>
              <a:t/>
            </a:r>
            <a:br>
              <a:rPr lang="en-ZA" sz="3200" b="1" dirty="0">
                <a:solidFill>
                  <a:schemeClr val="bg1"/>
                </a:solidFill>
                <a:latin typeface="Futura Md BT" pitchFamily="34" charset="0"/>
              </a:rPr>
            </a:br>
            <a:endParaRPr lang="en-ZA" sz="3200" dirty="0"/>
          </a:p>
        </p:txBody>
      </p:sp>
      <p:sp>
        <p:nvSpPr>
          <p:cNvPr id="5" name="Content Placeholder 4"/>
          <p:cNvSpPr txBox="1">
            <a:spLocks noGrp="1"/>
          </p:cNvSpPr>
          <p:nvPr>
            <p:ph idx="1"/>
          </p:nvPr>
        </p:nvSpPr>
        <p:spPr>
          <a:xfrm>
            <a:off x="261256" y="631968"/>
            <a:ext cx="8665029" cy="5903154"/>
          </a:xfrm>
          <a:prstGeom prst="rect">
            <a:avLst/>
          </a:prstGeom>
          <a:solidFill>
            <a:schemeClr val="bg1"/>
          </a:solidFill>
        </p:spPr>
        <p:txBody>
          <a:bodyPr wrap="square" rtlCol="0">
            <a:spAutoFit/>
          </a:bodyPr>
          <a:lstStyle>
            <a:defPPr>
              <a:defRPr lang="en-GB"/>
            </a:defPPr>
            <a:lvl1pPr algn="ctr">
              <a:defRPr sz="2800" b="1">
                <a:solidFill>
                  <a:schemeClr val="tx1"/>
                </a:solidFill>
                <a:latin typeface="Futura Md BT" pitchFamily="34" charset="0"/>
              </a:defRPr>
            </a:lvl1pPr>
          </a:lstStyle>
          <a:p>
            <a:pPr marL="457200" indent="-457200" algn="l">
              <a:buFont typeface="Wingdings" panose="05000000000000000000" pitchFamily="2" charset="2"/>
              <a:buChar char="Ø"/>
            </a:pPr>
            <a:r>
              <a:rPr lang="en-ZA" sz="2400" dirty="0" smtClean="0"/>
              <a:t>Water quality = two broad components</a:t>
            </a:r>
          </a:p>
          <a:p>
            <a:pPr marL="809625" lvl="1" indent="-352425">
              <a:buFont typeface="Wingdings" pitchFamily="2" charset="2"/>
              <a:buChar char="§"/>
            </a:pPr>
            <a:r>
              <a:rPr lang="en-ZA" sz="2200" b="1" dirty="0" smtClean="0"/>
              <a:t>Ecological, i.e. as part of the EWR or Reserve process. Output = </a:t>
            </a:r>
            <a:r>
              <a:rPr lang="en-ZA" sz="2200" b="1" dirty="0" err="1" smtClean="0">
                <a:solidFill>
                  <a:srgbClr val="FF0000"/>
                </a:solidFill>
              </a:rPr>
              <a:t>EcoSpecs</a:t>
            </a:r>
            <a:r>
              <a:rPr lang="en-ZA" sz="2200" b="1" dirty="0" smtClean="0">
                <a:solidFill>
                  <a:srgbClr val="FF0000"/>
                </a:solidFill>
              </a:rPr>
              <a:t>. </a:t>
            </a:r>
          </a:p>
          <a:p>
            <a:pPr marL="800100" lvl="1" indent="-342900">
              <a:buFont typeface="Wingdings" pitchFamily="2" charset="2"/>
              <a:buChar char="§"/>
            </a:pPr>
            <a:r>
              <a:rPr lang="en-ZA" sz="2200" b="1" dirty="0" smtClean="0"/>
              <a:t>Non-ecological or Users, i.e. </a:t>
            </a:r>
            <a:r>
              <a:rPr lang="en-ZA" sz="2200" b="1" dirty="0" err="1" smtClean="0">
                <a:solidFill>
                  <a:srgbClr val="FF0000"/>
                </a:solidFill>
              </a:rPr>
              <a:t>UserSpecs</a:t>
            </a:r>
            <a:r>
              <a:rPr lang="en-ZA" sz="2200" b="1" dirty="0" smtClean="0">
                <a:solidFill>
                  <a:srgbClr val="FF0000"/>
                </a:solidFill>
              </a:rPr>
              <a:t> </a:t>
            </a:r>
            <a:r>
              <a:rPr lang="en-ZA" sz="2200" b="1" dirty="0" smtClean="0"/>
              <a:t>(excl. aquatic ecosystems + includes users such as irrigation, stock-watering</a:t>
            </a:r>
            <a:r>
              <a:rPr lang="en-ZA" sz="2200" b="1" dirty="0"/>
              <a:t>, domestic, recreation and industrial</a:t>
            </a:r>
            <a:r>
              <a:rPr lang="en-ZA" sz="2200" b="1" dirty="0" smtClean="0"/>
              <a:t>). </a:t>
            </a:r>
          </a:p>
          <a:p>
            <a:pPr marL="800100" lvl="1" indent="-342900">
              <a:buFont typeface="Wingdings" pitchFamily="2" charset="2"/>
              <a:buChar char="§"/>
            </a:pPr>
            <a:endParaRPr lang="en-ZA" sz="1400" b="1" dirty="0"/>
          </a:p>
          <a:p>
            <a:pPr marL="534988" lvl="1" indent="-534988">
              <a:buFont typeface="Wingdings" pitchFamily="2" charset="2"/>
              <a:buChar char="Ø"/>
            </a:pPr>
            <a:r>
              <a:rPr lang="en-ZA" sz="2400" b="1" dirty="0" err="1" smtClean="0">
                <a:solidFill>
                  <a:srgbClr val="FF0000"/>
                </a:solidFill>
              </a:rPr>
              <a:t>UserSpecs</a:t>
            </a:r>
            <a:r>
              <a:rPr lang="en-ZA" sz="2400" b="1" dirty="0" smtClean="0"/>
              <a:t> and consequences of scenarios (Step 4)</a:t>
            </a:r>
          </a:p>
          <a:p>
            <a:pPr marL="800100" lvl="2" indent="-342900">
              <a:buFont typeface="Wingdings" pitchFamily="2" charset="2"/>
              <a:buChar char="§"/>
            </a:pPr>
            <a:r>
              <a:rPr lang="en-GB" sz="2200" b="1" dirty="0" err="1" smtClean="0"/>
              <a:t>Wq</a:t>
            </a:r>
            <a:r>
              <a:rPr lang="en-GB" sz="2200" b="1" dirty="0" smtClean="0"/>
              <a:t> included in ECOLOGICAL CONSEQUENCES  and ECOSYSTEM SERVICES</a:t>
            </a:r>
          </a:p>
          <a:p>
            <a:pPr marL="800100" lvl="2" indent="-342900">
              <a:buFont typeface="Wingdings" pitchFamily="2" charset="2"/>
              <a:buChar char="§"/>
            </a:pPr>
            <a:r>
              <a:rPr lang="en-GB" sz="2200" b="1" dirty="0" err="1" smtClean="0"/>
              <a:t>Wq</a:t>
            </a:r>
            <a:r>
              <a:rPr lang="en-GB" sz="2200" b="1" dirty="0" smtClean="0"/>
              <a:t> included indirectly </a:t>
            </a:r>
            <a:r>
              <a:rPr lang="en-GB" sz="2200" b="1" dirty="0"/>
              <a:t>in the ECONOMICS </a:t>
            </a:r>
            <a:r>
              <a:rPr lang="en-GB" sz="2200" b="1" dirty="0" smtClean="0"/>
              <a:t>in terms of </a:t>
            </a:r>
            <a:r>
              <a:rPr lang="en-GB" sz="2200" b="1" dirty="0"/>
              <a:t>water treatment </a:t>
            </a:r>
            <a:r>
              <a:rPr lang="en-GB" sz="2200" b="1" dirty="0" smtClean="0"/>
              <a:t>costs</a:t>
            </a:r>
          </a:p>
          <a:p>
            <a:pPr marL="800100" lvl="2" indent="-342900">
              <a:buFont typeface="Wingdings" pitchFamily="2" charset="2"/>
              <a:buChar char="§"/>
            </a:pPr>
            <a:r>
              <a:rPr lang="en-GB" sz="2200" b="1" dirty="0" smtClean="0"/>
              <a:t>USER WQ: Evaluate Impact </a:t>
            </a:r>
            <a:r>
              <a:rPr lang="en-GB" sz="2200" b="1" dirty="0"/>
              <a:t>of scenarios on users by (1) identifying primary </a:t>
            </a:r>
            <a:r>
              <a:rPr lang="en-GB" sz="2200" b="1" dirty="0" smtClean="0"/>
              <a:t>users, </a:t>
            </a:r>
            <a:r>
              <a:rPr lang="en-GB" sz="2200" b="1" dirty="0"/>
              <a:t>(2) identifying driving </a:t>
            </a:r>
            <a:r>
              <a:rPr lang="en-GB" sz="2200" b="1" dirty="0" err="1"/>
              <a:t>wq</a:t>
            </a:r>
            <a:r>
              <a:rPr lang="en-GB" sz="2200" b="1" dirty="0"/>
              <a:t> variables + (3) use of </a:t>
            </a:r>
            <a:r>
              <a:rPr lang="en-GB" sz="2200" b="1" dirty="0" smtClean="0"/>
              <a:t>model</a:t>
            </a:r>
            <a:r>
              <a:rPr lang="en-GB" sz="2200" b="1" dirty="0"/>
              <a:t> </a:t>
            </a:r>
            <a:r>
              <a:rPr lang="en-GB" sz="2200" b="1" dirty="0" smtClean="0"/>
              <a:t>(quantitative) or alternative qualitative approach to assess consequences</a:t>
            </a:r>
            <a:endParaRPr lang="en-ZA" sz="2200" b="1" dirty="0"/>
          </a:p>
        </p:txBody>
      </p:sp>
    </p:spTree>
    <p:extLst>
      <p:ext uri="{BB962C8B-B14F-4D97-AF65-F5344CB8AC3E}">
        <p14:creationId xmlns:p14="http://schemas.microsoft.com/office/powerpoint/2010/main" val="12768489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354" y="21771"/>
            <a:ext cx="9383485" cy="639762"/>
          </a:xfrm>
        </p:spPr>
        <p:txBody>
          <a:bodyPr/>
          <a:lstStyle/>
          <a:p>
            <a:r>
              <a:rPr lang="en-ZA" altLang="en-US" sz="2800" b="1" dirty="0" smtClean="0">
                <a:solidFill>
                  <a:prstClr val="white"/>
                </a:solidFill>
                <a:latin typeface="Futura Md BT" pitchFamily="34" charset="0"/>
              </a:rPr>
              <a:t>USER WATER QUALITY STEPS</a:t>
            </a:r>
            <a:r>
              <a:rPr lang="en-ZA" altLang="en-US" sz="3200" b="1" dirty="0">
                <a:solidFill>
                  <a:prstClr val="white"/>
                </a:solidFill>
                <a:latin typeface="Futura Md BT" pitchFamily="34" charset="0"/>
              </a:rPr>
              <a:t/>
            </a:r>
            <a:br>
              <a:rPr lang="en-ZA" altLang="en-US" sz="3200" b="1" dirty="0">
                <a:solidFill>
                  <a:prstClr val="white"/>
                </a:solidFill>
                <a:latin typeface="Futura Md BT" pitchFamily="34" charset="0"/>
              </a:rPr>
            </a:br>
            <a:endParaRPr lang="en-ZA" sz="3200" dirty="0"/>
          </a:p>
        </p:txBody>
      </p:sp>
      <p:sp>
        <p:nvSpPr>
          <p:cNvPr id="5" name="Rounded Rectangle 4"/>
          <p:cNvSpPr/>
          <p:nvPr/>
        </p:nvSpPr>
        <p:spPr>
          <a:xfrm>
            <a:off x="4109957" y="757324"/>
            <a:ext cx="3162806" cy="875663"/>
          </a:xfrm>
          <a:prstGeom prst="round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defTabSz="457200" rtl="0" fontAlgn="base">
              <a:spcBef>
                <a:spcPct val="0"/>
              </a:spcBef>
              <a:spcAft>
                <a:spcPct val="0"/>
              </a:spcAft>
              <a:defRPr sz="2400" kern="1200">
                <a:solidFill>
                  <a:schemeClr val="lt1"/>
                </a:solidFill>
                <a:latin typeface="+mn-lt"/>
                <a:ea typeface="+mn-ea"/>
                <a:cs typeface="+mn-cs"/>
              </a:defRPr>
            </a:lvl1pPr>
            <a:lvl2pPr marL="457200" algn="l" defTabSz="457200" rtl="0" fontAlgn="base">
              <a:spcBef>
                <a:spcPct val="0"/>
              </a:spcBef>
              <a:spcAft>
                <a:spcPct val="0"/>
              </a:spcAft>
              <a:defRPr sz="2400" kern="1200">
                <a:solidFill>
                  <a:schemeClr val="lt1"/>
                </a:solidFill>
                <a:latin typeface="+mn-lt"/>
                <a:ea typeface="+mn-ea"/>
                <a:cs typeface="+mn-cs"/>
              </a:defRPr>
            </a:lvl2pPr>
            <a:lvl3pPr marL="914400" algn="l" defTabSz="457200" rtl="0" fontAlgn="base">
              <a:spcBef>
                <a:spcPct val="0"/>
              </a:spcBef>
              <a:spcAft>
                <a:spcPct val="0"/>
              </a:spcAft>
              <a:defRPr sz="2400" kern="1200">
                <a:solidFill>
                  <a:schemeClr val="lt1"/>
                </a:solidFill>
                <a:latin typeface="+mn-lt"/>
                <a:ea typeface="+mn-ea"/>
                <a:cs typeface="+mn-cs"/>
              </a:defRPr>
            </a:lvl3pPr>
            <a:lvl4pPr marL="1371600" algn="l" defTabSz="457200" rtl="0" fontAlgn="base">
              <a:spcBef>
                <a:spcPct val="0"/>
              </a:spcBef>
              <a:spcAft>
                <a:spcPct val="0"/>
              </a:spcAft>
              <a:defRPr sz="2400" kern="1200">
                <a:solidFill>
                  <a:schemeClr val="lt1"/>
                </a:solidFill>
                <a:latin typeface="+mn-lt"/>
                <a:ea typeface="+mn-ea"/>
                <a:cs typeface="+mn-cs"/>
              </a:defRPr>
            </a:lvl4pPr>
            <a:lvl5pPr marL="1828800" algn="l" defTabSz="457200"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r>
              <a:rPr lang="en-ZA" sz="1800" b="1" dirty="0" smtClean="0">
                <a:solidFill>
                  <a:schemeClr val="tx1"/>
                </a:solidFill>
                <a:latin typeface="Futura Md BT" panose="020B0602020204020303" pitchFamily="34" charset="0"/>
              </a:rPr>
              <a:t>Identify priority RUs and water quality hotspots</a:t>
            </a:r>
            <a:endParaRPr lang="en-ZA" sz="1800" b="1" dirty="0">
              <a:solidFill>
                <a:schemeClr val="tx1"/>
              </a:solidFill>
              <a:latin typeface="Futura Md BT" panose="020B0602020204020303" pitchFamily="34" charset="0"/>
            </a:endParaRPr>
          </a:p>
        </p:txBody>
      </p:sp>
      <p:sp>
        <p:nvSpPr>
          <p:cNvPr id="6" name="Rounded Rectangle 5"/>
          <p:cNvSpPr/>
          <p:nvPr/>
        </p:nvSpPr>
        <p:spPr>
          <a:xfrm>
            <a:off x="3095378" y="1796143"/>
            <a:ext cx="5841793" cy="613903"/>
          </a:xfrm>
          <a:prstGeom prst="round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defTabSz="457200" rtl="0" fontAlgn="base">
              <a:spcBef>
                <a:spcPct val="0"/>
              </a:spcBef>
              <a:spcAft>
                <a:spcPct val="0"/>
              </a:spcAft>
              <a:defRPr sz="2400" kern="1200">
                <a:solidFill>
                  <a:schemeClr val="lt1"/>
                </a:solidFill>
                <a:latin typeface="+mn-lt"/>
                <a:ea typeface="+mn-ea"/>
                <a:cs typeface="+mn-cs"/>
              </a:defRPr>
            </a:lvl1pPr>
            <a:lvl2pPr marL="457200" algn="l" defTabSz="457200" rtl="0" fontAlgn="base">
              <a:spcBef>
                <a:spcPct val="0"/>
              </a:spcBef>
              <a:spcAft>
                <a:spcPct val="0"/>
              </a:spcAft>
              <a:defRPr sz="2400" kern="1200">
                <a:solidFill>
                  <a:schemeClr val="lt1"/>
                </a:solidFill>
                <a:latin typeface="+mn-lt"/>
                <a:ea typeface="+mn-ea"/>
                <a:cs typeface="+mn-cs"/>
              </a:defRPr>
            </a:lvl2pPr>
            <a:lvl3pPr marL="914400" algn="l" defTabSz="457200" rtl="0" fontAlgn="base">
              <a:spcBef>
                <a:spcPct val="0"/>
              </a:spcBef>
              <a:spcAft>
                <a:spcPct val="0"/>
              </a:spcAft>
              <a:defRPr sz="2400" kern="1200">
                <a:solidFill>
                  <a:schemeClr val="lt1"/>
                </a:solidFill>
                <a:latin typeface="+mn-lt"/>
                <a:ea typeface="+mn-ea"/>
                <a:cs typeface="+mn-cs"/>
              </a:defRPr>
            </a:lvl3pPr>
            <a:lvl4pPr marL="1371600" algn="l" defTabSz="457200" rtl="0" fontAlgn="base">
              <a:spcBef>
                <a:spcPct val="0"/>
              </a:spcBef>
              <a:spcAft>
                <a:spcPct val="0"/>
              </a:spcAft>
              <a:defRPr sz="2400" kern="1200">
                <a:solidFill>
                  <a:schemeClr val="lt1"/>
                </a:solidFill>
                <a:latin typeface="+mn-lt"/>
                <a:ea typeface="+mn-ea"/>
                <a:cs typeface="+mn-cs"/>
              </a:defRPr>
            </a:lvl4pPr>
            <a:lvl5pPr marL="1828800" algn="l" defTabSz="457200"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r>
              <a:rPr lang="en-ZA" sz="1800" b="1" dirty="0" smtClean="0">
                <a:solidFill>
                  <a:schemeClr val="tx1"/>
                </a:solidFill>
                <a:latin typeface="Futura Md BT" panose="020B0602020204020303" pitchFamily="34" charset="0"/>
              </a:rPr>
              <a:t>Identify priority users + link them to the identified </a:t>
            </a:r>
            <a:r>
              <a:rPr lang="en-ZA" sz="1800" b="1" dirty="0" err="1" smtClean="0">
                <a:solidFill>
                  <a:schemeClr val="tx1"/>
                </a:solidFill>
                <a:latin typeface="Futura Md BT" panose="020B0602020204020303" pitchFamily="34" charset="0"/>
              </a:rPr>
              <a:t>RUs.</a:t>
            </a:r>
            <a:r>
              <a:rPr lang="en-ZA" sz="1800" b="1" dirty="0" smtClean="0">
                <a:solidFill>
                  <a:schemeClr val="tx1"/>
                </a:solidFill>
                <a:latin typeface="Futura Md BT" panose="020B0602020204020303" pitchFamily="34" charset="0"/>
              </a:rPr>
              <a:t> Use Reserve info for aquatic ecosystems</a:t>
            </a:r>
            <a:endParaRPr lang="en-ZA" sz="1800" b="1" dirty="0">
              <a:solidFill>
                <a:schemeClr val="tx1"/>
              </a:solidFill>
              <a:latin typeface="Futura Md BT" panose="020B0602020204020303" pitchFamily="34" charset="0"/>
            </a:endParaRPr>
          </a:p>
        </p:txBody>
      </p:sp>
      <p:sp>
        <p:nvSpPr>
          <p:cNvPr id="7" name="Rounded Rectangle 6"/>
          <p:cNvSpPr/>
          <p:nvPr/>
        </p:nvSpPr>
        <p:spPr>
          <a:xfrm>
            <a:off x="4109958" y="2558143"/>
            <a:ext cx="3230680" cy="555172"/>
          </a:xfrm>
          <a:prstGeom prst="round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defTabSz="457200" rtl="0" fontAlgn="base">
              <a:spcBef>
                <a:spcPct val="0"/>
              </a:spcBef>
              <a:spcAft>
                <a:spcPct val="0"/>
              </a:spcAft>
              <a:defRPr sz="2400" kern="1200">
                <a:solidFill>
                  <a:schemeClr val="lt1"/>
                </a:solidFill>
                <a:latin typeface="+mn-lt"/>
                <a:ea typeface="+mn-ea"/>
                <a:cs typeface="+mn-cs"/>
              </a:defRPr>
            </a:lvl1pPr>
            <a:lvl2pPr marL="457200" algn="l" defTabSz="457200" rtl="0" fontAlgn="base">
              <a:spcBef>
                <a:spcPct val="0"/>
              </a:spcBef>
              <a:spcAft>
                <a:spcPct val="0"/>
              </a:spcAft>
              <a:defRPr sz="2400" kern="1200">
                <a:solidFill>
                  <a:schemeClr val="lt1"/>
                </a:solidFill>
                <a:latin typeface="+mn-lt"/>
                <a:ea typeface="+mn-ea"/>
                <a:cs typeface="+mn-cs"/>
              </a:defRPr>
            </a:lvl2pPr>
            <a:lvl3pPr marL="914400" algn="l" defTabSz="457200" rtl="0" fontAlgn="base">
              <a:spcBef>
                <a:spcPct val="0"/>
              </a:spcBef>
              <a:spcAft>
                <a:spcPct val="0"/>
              </a:spcAft>
              <a:defRPr sz="2400" kern="1200">
                <a:solidFill>
                  <a:schemeClr val="lt1"/>
                </a:solidFill>
                <a:latin typeface="+mn-lt"/>
                <a:ea typeface="+mn-ea"/>
                <a:cs typeface="+mn-cs"/>
              </a:defRPr>
            </a:lvl3pPr>
            <a:lvl4pPr marL="1371600" algn="l" defTabSz="457200" rtl="0" fontAlgn="base">
              <a:spcBef>
                <a:spcPct val="0"/>
              </a:spcBef>
              <a:spcAft>
                <a:spcPct val="0"/>
              </a:spcAft>
              <a:defRPr sz="2400" kern="1200">
                <a:solidFill>
                  <a:schemeClr val="lt1"/>
                </a:solidFill>
                <a:latin typeface="+mn-lt"/>
                <a:ea typeface="+mn-ea"/>
                <a:cs typeface="+mn-cs"/>
              </a:defRPr>
            </a:lvl4pPr>
            <a:lvl5pPr marL="1828800" algn="l" defTabSz="457200"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r>
              <a:rPr lang="en-ZA" sz="1800" b="1" dirty="0" smtClean="0">
                <a:solidFill>
                  <a:schemeClr val="tx1"/>
                </a:solidFill>
                <a:latin typeface="Futura Md BT" panose="020B0602020204020303" pitchFamily="34" charset="0"/>
              </a:rPr>
              <a:t>Identify driving variables</a:t>
            </a:r>
            <a:endParaRPr lang="en-ZA" sz="1800" b="1" dirty="0">
              <a:solidFill>
                <a:schemeClr val="tx1"/>
              </a:solidFill>
              <a:latin typeface="Futura Md BT" panose="020B0602020204020303" pitchFamily="34" charset="0"/>
            </a:endParaRPr>
          </a:p>
        </p:txBody>
      </p:sp>
      <p:sp>
        <p:nvSpPr>
          <p:cNvPr id="8" name="Rounded Rectangle 7"/>
          <p:cNvSpPr/>
          <p:nvPr/>
        </p:nvSpPr>
        <p:spPr>
          <a:xfrm>
            <a:off x="3724353" y="4119143"/>
            <a:ext cx="3064837" cy="807331"/>
          </a:xfrm>
          <a:prstGeom prst="round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defTabSz="457200" rtl="0" fontAlgn="base">
              <a:spcBef>
                <a:spcPct val="0"/>
              </a:spcBef>
              <a:spcAft>
                <a:spcPct val="0"/>
              </a:spcAft>
              <a:defRPr sz="2400" kern="1200">
                <a:solidFill>
                  <a:schemeClr val="lt1"/>
                </a:solidFill>
                <a:latin typeface="+mn-lt"/>
                <a:ea typeface="+mn-ea"/>
                <a:cs typeface="+mn-cs"/>
              </a:defRPr>
            </a:lvl1pPr>
            <a:lvl2pPr marL="457200" algn="l" defTabSz="457200" rtl="0" fontAlgn="base">
              <a:spcBef>
                <a:spcPct val="0"/>
              </a:spcBef>
              <a:spcAft>
                <a:spcPct val="0"/>
              </a:spcAft>
              <a:defRPr sz="2400" kern="1200">
                <a:solidFill>
                  <a:schemeClr val="lt1"/>
                </a:solidFill>
                <a:latin typeface="+mn-lt"/>
                <a:ea typeface="+mn-ea"/>
                <a:cs typeface="+mn-cs"/>
              </a:defRPr>
            </a:lvl2pPr>
            <a:lvl3pPr marL="914400" algn="l" defTabSz="457200" rtl="0" fontAlgn="base">
              <a:spcBef>
                <a:spcPct val="0"/>
              </a:spcBef>
              <a:spcAft>
                <a:spcPct val="0"/>
              </a:spcAft>
              <a:defRPr sz="2400" kern="1200">
                <a:solidFill>
                  <a:schemeClr val="lt1"/>
                </a:solidFill>
                <a:latin typeface="+mn-lt"/>
                <a:ea typeface="+mn-ea"/>
                <a:cs typeface="+mn-cs"/>
              </a:defRPr>
            </a:lvl3pPr>
            <a:lvl4pPr marL="1371600" algn="l" defTabSz="457200" rtl="0" fontAlgn="base">
              <a:spcBef>
                <a:spcPct val="0"/>
              </a:spcBef>
              <a:spcAft>
                <a:spcPct val="0"/>
              </a:spcAft>
              <a:defRPr sz="2400" kern="1200">
                <a:solidFill>
                  <a:schemeClr val="lt1"/>
                </a:solidFill>
                <a:latin typeface="+mn-lt"/>
                <a:ea typeface="+mn-ea"/>
                <a:cs typeface="+mn-cs"/>
              </a:defRPr>
            </a:lvl4pPr>
            <a:lvl5pPr marL="1828800" algn="l" defTabSz="457200"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r>
              <a:rPr lang="en-ZA" sz="1800" b="1" dirty="0" smtClean="0">
                <a:solidFill>
                  <a:schemeClr val="tx1"/>
                </a:solidFill>
                <a:latin typeface="Futura Md BT" panose="020B0602020204020303" pitchFamily="34" charset="0"/>
              </a:rPr>
              <a:t>Identify range of scenarios + RUs impacted on</a:t>
            </a:r>
            <a:endParaRPr lang="en-ZA" sz="1800" b="1" dirty="0">
              <a:solidFill>
                <a:schemeClr val="tx1"/>
              </a:solidFill>
              <a:latin typeface="Futura Md BT" panose="020B0602020204020303" pitchFamily="34" charset="0"/>
            </a:endParaRPr>
          </a:p>
        </p:txBody>
      </p:sp>
      <p:sp>
        <p:nvSpPr>
          <p:cNvPr id="9" name="Rounded Rectangle 8"/>
          <p:cNvSpPr/>
          <p:nvPr/>
        </p:nvSpPr>
        <p:spPr>
          <a:xfrm>
            <a:off x="527451" y="4123898"/>
            <a:ext cx="2427884" cy="946647"/>
          </a:xfrm>
          <a:prstGeom prst="round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defTabSz="457200" rtl="0" fontAlgn="base">
              <a:spcBef>
                <a:spcPct val="0"/>
              </a:spcBef>
              <a:spcAft>
                <a:spcPct val="0"/>
              </a:spcAft>
              <a:defRPr sz="2400" kern="1200">
                <a:solidFill>
                  <a:schemeClr val="lt1"/>
                </a:solidFill>
                <a:latin typeface="+mn-lt"/>
                <a:ea typeface="+mn-ea"/>
                <a:cs typeface="+mn-cs"/>
              </a:defRPr>
            </a:lvl1pPr>
            <a:lvl2pPr marL="457200" algn="l" defTabSz="457200" rtl="0" fontAlgn="base">
              <a:spcBef>
                <a:spcPct val="0"/>
              </a:spcBef>
              <a:spcAft>
                <a:spcPct val="0"/>
              </a:spcAft>
              <a:defRPr sz="2400" kern="1200">
                <a:solidFill>
                  <a:schemeClr val="lt1"/>
                </a:solidFill>
                <a:latin typeface="+mn-lt"/>
                <a:ea typeface="+mn-ea"/>
                <a:cs typeface="+mn-cs"/>
              </a:defRPr>
            </a:lvl2pPr>
            <a:lvl3pPr marL="914400" algn="l" defTabSz="457200" rtl="0" fontAlgn="base">
              <a:spcBef>
                <a:spcPct val="0"/>
              </a:spcBef>
              <a:spcAft>
                <a:spcPct val="0"/>
              </a:spcAft>
              <a:defRPr sz="2400" kern="1200">
                <a:solidFill>
                  <a:schemeClr val="lt1"/>
                </a:solidFill>
                <a:latin typeface="+mn-lt"/>
                <a:ea typeface="+mn-ea"/>
                <a:cs typeface="+mn-cs"/>
              </a:defRPr>
            </a:lvl3pPr>
            <a:lvl4pPr marL="1371600" algn="l" defTabSz="457200" rtl="0" fontAlgn="base">
              <a:spcBef>
                <a:spcPct val="0"/>
              </a:spcBef>
              <a:spcAft>
                <a:spcPct val="0"/>
              </a:spcAft>
              <a:defRPr sz="2400" kern="1200">
                <a:solidFill>
                  <a:schemeClr val="lt1"/>
                </a:solidFill>
                <a:latin typeface="+mn-lt"/>
                <a:ea typeface="+mn-ea"/>
                <a:cs typeface="+mn-cs"/>
              </a:defRPr>
            </a:lvl4pPr>
            <a:lvl5pPr marL="1828800" algn="l" defTabSz="457200"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r>
              <a:rPr lang="en-ZA" sz="1800" b="1" dirty="0" smtClean="0">
                <a:solidFill>
                  <a:schemeClr val="tx1"/>
                </a:solidFill>
                <a:latin typeface="Futura Md BT" panose="020B0602020204020303" pitchFamily="34" charset="0"/>
              </a:rPr>
              <a:t>Determine consequences on driving variables</a:t>
            </a:r>
          </a:p>
        </p:txBody>
      </p:sp>
      <p:cxnSp>
        <p:nvCxnSpPr>
          <p:cNvPr id="10" name="Straight Arrow Connector 9"/>
          <p:cNvCxnSpPr/>
          <p:nvPr/>
        </p:nvCxnSpPr>
        <p:spPr>
          <a:xfrm flipH="1">
            <a:off x="2955335" y="4536733"/>
            <a:ext cx="769018" cy="0"/>
          </a:xfrm>
          <a:prstGeom prst="straightConnector1">
            <a:avLst/>
          </a:prstGeom>
          <a:ln w="381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13" name="Rounded Rectangle 12"/>
          <p:cNvSpPr/>
          <p:nvPr/>
        </p:nvSpPr>
        <p:spPr>
          <a:xfrm>
            <a:off x="3423040" y="5070545"/>
            <a:ext cx="4120760" cy="1393370"/>
          </a:xfrm>
          <a:prstGeom prst="round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defTabSz="457200" rtl="0" fontAlgn="base">
              <a:spcBef>
                <a:spcPct val="0"/>
              </a:spcBef>
              <a:spcAft>
                <a:spcPct val="0"/>
              </a:spcAft>
              <a:defRPr sz="2400" kern="1200">
                <a:solidFill>
                  <a:schemeClr val="lt1"/>
                </a:solidFill>
                <a:latin typeface="+mn-lt"/>
                <a:ea typeface="+mn-ea"/>
                <a:cs typeface="+mn-cs"/>
              </a:defRPr>
            </a:lvl1pPr>
            <a:lvl2pPr marL="457200" algn="l" defTabSz="457200" rtl="0" fontAlgn="base">
              <a:spcBef>
                <a:spcPct val="0"/>
              </a:spcBef>
              <a:spcAft>
                <a:spcPct val="0"/>
              </a:spcAft>
              <a:defRPr sz="2400" kern="1200">
                <a:solidFill>
                  <a:schemeClr val="lt1"/>
                </a:solidFill>
                <a:latin typeface="+mn-lt"/>
                <a:ea typeface="+mn-ea"/>
                <a:cs typeface="+mn-cs"/>
              </a:defRPr>
            </a:lvl2pPr>
            <a:lvl3pPr marL="914400" algn="l" defTabSz="457200" rtl="0" fontAlgn="base">
              <a:spcBef>
                <a:spcPct val="0"/>
              </a:spcBef>
              <a:spcAft>
                <a:spcPct val="0"/>
              </a:spcAft>
              <a:defRPr sz="2400" kern="1200">
                <a:solidFill>
                  <a:schemeClr val="lt1"/>
                </a:solidFill>
                <a:latin typeface="+mn-lt"/>
                <a:ea typeface="+mn-ea"/>
                <a:cs typeface="+mn-cs"/>
              </a:defRPr>
            </a:lvl3pPr>
            <a:lvl4pPr marL="1371600" algn="l" defTabSz="457200" rtl="0" fontAlgn="base">
              <a:spcBef>
                <a:spcPct val="0"/>
              </a:spcBef>
              <a:spcAft>
                <a:spcPct val="0"/>
              </a:spcAft>
              <a:defRPr sz="2400" kern="1200">
                <a:solidFill>
                  <a:schemeClr val="lt1"/>
                </a:solidFill>
                <a:latin typeface="+mn-lt"/>
                <a:ea typeface="+mn-ea"/>
                <a:cs typeface="+mn-cs"/>
              </a:defRPr>
            </a:lvl4pPr>
            <a:lvl5pPr marL="1828800" algn="l" defTabSz="457200"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spcAft>
                <a:spcPts val="0"/>
              </a:spcAft>
            </a:pPr>
            <a:r>
              <a:rPr lang="en-ZA" sz="1800" b="1" dirty="0">
                <a:solidFill>
                  <a:srgbClr val="000000"/>
                </a:solidFill>
                <a:latin typeface="Arial"/>
                <a:ea typeface="Times New Roman"/>
              </a:rPr>
              <a:t>Use with other consequences information, select optimal scenarios, select </a:t>
            </a:r>
            <a:r>
              <a:rPr lang="en-ZA" sz="1800" b="1" dirty="0" smtClean="0">
                <a:solidFill>
                  <a:srgbClr val="000000"/>
                </a:solidFill>
                <a:latin typeface="Arial"/>
                <a:ea typeface="Times New Roman"/>
              </a:rPr>
              <a:t>Water Resource Classes and </a:t>
            </a:r>
            <a:r>
              <a:rPr lang="en-ZA" sz="1800" b="1" dirty="0">
                <a:solidFill>
                  <a:srgbClr val="000000"/>
                </a:solidFill>
                <a:latin typeface="Arial"/>
                <a:ea typeface="Times New Roman"/>
              </a:rPr>
              <a:t>associated catchment </a:t>
            </a:r>
            <a:r>
              <a:rPr lang="en-ZA" sz="1800" b="1" dirty="0" smtClean="0">
                <a:solidFill>
                  <a:srgbClr val="000000"/>
                </a:solidFill>
                <a:latin typeface="Arial"/>
                <a:ea typeface="Times New Roman"/>
              </a:rPr>
              <a:t>configuration</a:t>
            </a:r>
            <a:endParaRPr lang="en-ZA" sz="2000" b="1" dirty="0">
              <a:latin typeface="Times New Roman"/>
              <a:ea typeface="Times New Roman"/>
            </a:endParaRPr>
          </a:p>
        </p:txBody>
      </p:sp>
      <p:sp>
        <p:nvSpPr>
          <p:cNvPr id="14" name="Rounded Rectangle 13"/>
          <p:cNvSpPr/>
          <p:nvPr/>
        </p:nvSpPr>
        <p:spPr>
          <a:xfrm>
            <a:off x="527451" y="5342872"/>
            <a:ext cx="2177512" cy="848715"/>
          </a:xfrm>
          <a:prstGeom prst="round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defTabSz="457200" rtl="0" fontAlgn="base">
              <a:spcBef>
                <a:spcPct val="0"/>
              </a:spcBef>
              <a:spcAft>
                <a:spcPct val="0"/>
              </a:spcAft>
              <a:defRPr sz="2400" kern="1200">
                <a:solidFill>
                  <a:schemeClr val="lt1"/>
                </a:solidFill>
                <a:latin typeface="+mn-lt"/>
                <a:ea typeface="+mn-ea"/>
                <a:cs typeface="+mn-cs"/>
              </a:defRPr>
            </a:lvl1pPr>
            <a:lvl2pPr marL="457200" algn="l" defTabSz="457200" rtl="0" fontAlgn="base">
              <a:spcBef>
                <a:spcPct val="0"/>
              </a:spcBef>
              <a:spcAft>
                <a:spcPct val="0"/>
              </a:spcAft>
              <a:defRPr sz="2400" kern="1200">
                <a:solidFill>
                  <a:schemeClr val="lt1"/>
                </a:solidFill>
                <a:latin typeface="+mn-lt"/>
                <a:ea typeface="+mn-ea"/>
                <a:cs typeface="+mn-cs"/>
              </a:defRPr>
            </a:lvl2pPr>
            <a:lvl3pPr marL="914400" algn="l" defTabSz="457200" rtl="0" fontAlgn="base">
              <a:spcBef>
                <a:spcPct val="0"/>
              </a:spcBef>
              <a:spcAft>
                <a:spcPct val="0"/>
              </a:spcAft>
              <a:defRPr sz="2400" kern="1200">
                <a:solidFill>
                  <a:schemeClr val="lt1"/>
                </a:solidFill>
                <a:latin typeface="+mn-lt"/>
                <a:ea typeface="+mn-ea"/>
                <a:cs typeface="+mn-cs"/>
              </a:defRPr>
            </a:lvl3pPr>
            <a:lvl4pPr marL="1371600" algn="l" defTabSz="457200" rtl="0" fontAlgn="base">
              <a:spcBef>
                <a:spcPct val="0"/>
              </a:spcBef>
              <a:spcAft>
                <a:spcPct val="0"/>
              </a:spcAft>
              <a:defRPr sz="2400" kern="1200">
                <a:solidFill>
                  <a:schemeClr val="lt1"/>
                </a:solidFill>
                <a:latin typeface="+mn-lt"/>
                <a:ea typeface="+mn-ea"/>
                <a:cs typeface="+mn-cs"/>
              </a:defRPr>
            </a:lvl4pPr>
            <a:lvl5pPr marL="1828800" algn="l" defTabSz="457200"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r>
              <a:rPr lang="en-ZA" sz="1800" b="1" dirty="0" smtClean="0">
                <a:solidFill>
                  <a:schemeClr val="tx1"/>
                </a:solidFill>
                <a:latin typeface="Futura Md BT" panose="020B0602020204020303" pitchFamily="34" charset="0"/>
              </a:rPr>
              <a:t>Rank scenarios</a:t>
            </a:r>
            <a:endParaRPr lang="en-ZA" sz="1800" b="1" dirty="0">
              <a:solidFill>
                <a:schemeClr val="tx1"/>
              </a:solidFill>
              <a:latin typeface="Futura Md BT" panose="020B0602020204020303" pitchFamily="34" charset="0"/>
            </a:endParaRPr>
          </a:p>
        </p:txBody>
      </p:sp>
      <p:cxnSp>
        <p:nvCxnSpPr>
          <p:cNvPr id="15" name="Straight Arrow Connector 14"/>
          <p:cNvCxnSpPr>
            <a:endCxn id="13" idx="1"/>
          </p:cNvCxnSpPr>
          <p:nvPr/>
        </p:nvCxnSpPr>
        <p:spPr>
          <a:xfrm>
            <a:off x="2695124" y="5767229"/>
            <a:ext cx="727916" cy="1"/>
          </a:xfrm>
          <a:prstGeom prst="straightConnector1">
            <a:avLst/>
          </a:prstGeom>
          <a:ln w="381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16" name="Rounded Rectangle 15"/>
          <p:cNvSpPr/>
          <p:nvPr/>
        </p:nvSpPr>
        <p:spPr>
          <a:xfrm>
            <a:off x="3679970" y="3320141"/>
            <a:ext cx="4843544" cy="555172"/>
          </a:xfrm>
          <a:prstGeom prst="round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l" defTabSz="457200" rtl="0" fontAlgn="base">
              <a:spcBef>
                <a:spcPct val="0"/>
              </a:spcBef>
              <a:spcAft>
                <a:spcPct val="0"/>
              </a:spcAft>
              <a:defRPr sz="2400" kern="1200">
                <a:solidFill>
                  <a:schemeClr val="lt1"/>
                </a:solidFill>
                <a:latin typeface="+mn-lt"/>
                <a:ea typeface="+mn-ea"/>
                <a:cs typeface="+mn-cs"/>
              </a:defRPr>
            </a:lvl1pPr>
            <a:lvl2pPr marL="457200" algn="l" defTabSz="457200" rtl="0" fontAlgn="base">
              <a:spcBef>
                <a:spcPct val="0"/>
              </a:spcBef>
              <a:spcAft>
                <a:spcPct val="0"/>
              </a:spcAft>
              <a:defRPr sz="2400" kern="1200">
                <a:solidFill>
                  <a:schemeClr val="lt1"/>
                </a:solidFill>
                <a:latin typeface="+mn-lt"/>
                <a:ea typeface="+mn-ea"/>
                <a:cs typeface="+mn-cs"/>
              </a:defRPr>
            </a:lvl2pPr>
            <a:lvl3pPr marL="914400" algn="l" defTabSz="457200" rtl="0" fontAlgn="base">
              <a:spcBef>
                <a:spcPct val="0"/>
              </a:spcBef>
              <a:spcAft>
                <a:spcPct val="0"/>
              </a:spcAft>
              <a:defRPr sz="2400" kern="1200">
                <a:solidFill>
                  <a:schemeClr val="lt1"/>
                </a:solidFill>
                <a:latin typeface="+mn-lt"/>
                <a:ea typeface="+mn-ea"/>
                <a:cs typeface="+mn-cs"/>
              </a:defRPr>
            </a:lvl3pPr>
            <a:lvl4pPr marL="1371600" algn="l" defTabSz="457200" rtl="0" fontAlgn="base">
              <a:spcBef>
                <a:spcPct val="0"/>
              </a:spcBef>
              <a:spcAft>
                <a:spcPct val="0"/>
              </a:spcAft>
              <a:defRPr sz="2400" kern="1200">
                <a:solidFill>
                  <a:schemeClr val="lt1"/>
                </a:solidFill>
                <a:latin typeface="+mn-lt"/>
                <a:ea typeface="+mn-ea"/>
                <a:cs typeface="+mn-cs"/>
              </a:defRPr>
            </a:lvl4pPr>
            <a:lvl5pPr marL="1828800" algn="l" defTabSz="457200" rtl="0" fontAlgn="base">
              <a:spcBef>
                <a:spcPct val="0"/>
              </a:spcBef>
              <a:spcAft>
                <a:spcPct val="0"/>
              </a:spcAft>
              <a:defRPr sz="2400" kern="1200">
                <a:solidFill>
                  <a:schemeClr val="lt1"/>
                </a:solidFill>
                <a:latin typeface="+mn-lt"/>
                <a:ea typeface="+mn-ea"/>
                <a:cs typeface="+mn-cs"/>
              </a:defRPr>
            </a:lvl5pPr>
            <a:lvl6pPr marL="2286000" algn="l" defTabSz="914400" rtl="0" eaLnBrk="1" latinLnBrk="0" hangingPunct="1">
              <a:defRPr sz="2400" kern="1200">
                <a:solidFill>
                  <a:schemeClr val="lt1"/>
                </a:solidFill>
                <a:latin typeface="+mn-lt"/>
                <a:ea typeface="+mn-ea"/>
                <a:cs typeface="+mn-cs"/>
              </a:defRPr>
            </a:lvl6pPr>
            <a:lvl7pPr marL="2743200" algn="l" defTabSz="914400" rtl="0" eaLnBrk="1" latinLnBrk="0" hangingPunct="1">
              <a:defRPr sz="2400" kern="1200">
                <a:solidFill>
                  <a:schemeClr val="lt1"/>
                </a:solidFill>
                <a:latin typeface="+mn-lt"/>
                <a:ea typeface="+mn-ea"/>
                <a:cs typeface="+mn-cs"/>
              </a:defRPr>
            </a:lvl7pPr>
            <a:lvl8pPr marL="3200400" algn="l" defTabSz="914400" rtl="0" eaLnBrk="1" latinLnBrk="0" hangingPunct="1">
              <a:defRPr sz="2400" kern="1200">
                <a:solidFill>
                  <a:schemeClr val="lt1"/>
                </a:solidFill>
                <a:latin typeface="+mn-lt"/>
                <a:ea typeface="+mn-ea"/>
                <a:cs typeface="+mn-cs"/>
              </a:defRPr>
            </a:lvl8pPr>
            <a:lvl9pPr marL="3657600" algn="l" defTabSz="914400" rtl="0" eaLnBrk="1" latinLnBrk="0" hangingPunct="1">
              <a:defRPr sz="2400" kern="1200">
                <a:solidFill>
                  <a:schemeClr val="lt1"/>
                </a:solidFill>
                <a:latin typeface="+mn-lt"/>
                <a:ea typeface="+mn-ea"/>
                <a:cs typeface="+mn-cs"/>
              </a:defRPr>
            </a:lvl9pPr>
          </a:lstStyle>
          <a:p>
            <a:pPr algn="ctr"/>
            <a:r>
              <a:rPr lang="en-ZA" sz="1800" b="1" dirty="0" smtClean="0">
                <a:solidFill>
                  <a:schemeClr val="tx1"/>
                </a:solidFill>
                <a:latin typeface="Futura Md BT" panose="020B0602020204020303" pitchFamily="34" charset="0"/>
              </a:rPr>
              <a:t>Test all info with Technical Working Group</a:t>
            </a:r>
            <a:endParaRPr lang="en-ZA" sz="1800" b="1" dirty="0">
              <a:solidFill>
                <a:schemeClr val="tx1"/>
              </a:solidFill>
              <a:latin typeface="Futura Md BT" panose="020B0602020204020303" pitchFamily="34" charset="0"/>
            </a:endParaRPr>
          </a:p>
        </p:txBody>
      </p:sp>
      <p:sp>
        <p:nvSpPr>
          <p:cNvPr id="3" name="TextBox 2"/>
          <p:cNvSpPr txBox="1"/>
          <p:nvPr/>
        </p:nvSpPr>
        <p:spPr>
          <a:xfrm>
            <a:off x="1595667" y="1001483"/>
            <a:ext cx="1099457" cy="430887"/>
          </a:xfrm>
          <a:prstGeom prst="rect">
            <a:avLst/>
          </a:prstGeom>
          <a:noFill/>
        </p:spPr>
        <p:txBody>
          <a:bodyPr wrap="square" rtlCol="0">
            <a:spAutoFit/>
          </a:bodyPr>
          <a:lstStyle/>
          <a:p>
            <a:r>
              <a:rPr lang="en-ZA" sz="2200" b="1" dirty="0" smtClean="0"/>
              <a:t>Step 1</a:t>
            </a:r>
            <a:endParaRPr lang="en-ZA" sz="2200" b="1" dirty="0"/>
          </a:p>
        </p:txBody>
      </p:sp>
      <p:sp>
        <p:nvSpPr>
          <p:cNvPr id="17" name="TextBox 16"/>
          <p:cNvSpPr txBox="1"/>
          <p:nvPr/>
        </p:nvSpPr>
        <p:spPr>
          <a:xfrm>
            <a:off x="1595667" y="1820178"/>
            <a:ext cx="1099457" cy="430887"/>
          </a:xfrm>
          <a:prstGeom prst="rect">
            <a:avLst/>
          </a:prstGeom>
          <a:noFill/>
        </p:spPr>
        <p:txBody>
          <a:bodyPr wrap="square" rtlCol="0">
            <a:spAutoFit/>
          </a:bodyPr>
          <a:lstStyle/>
          <a:p>
            <a:r>
              <a:rPr lang="en-ZA" sz="2200" b="1" dirty="0" smtClean="0"/>
              <a:t>Step 2</a:t>
            </a:r>
            <a:endParaRPr lang="en-ZA" sz="2200" b="1" dirty="0"/>
          </a:p>
        </p:txBody>
      </p:sp>
      <p:sp>
        <p:nvSpPr>
          <p:cNvPr id="18" name="TextBox 17"/>
          <p:cNvSpPr txBox="1"/>
          <p:nvPr/>
        </p:nvSpPr>
        <p:spPr>
          <a:xfrm>
            <a:off x="1595667" y="2617112"/>
            <a:ext cx="1099457" cy="430887"/>
          </a:xfrm>
          <a:prstGeom prst="rect">
            <a:avLst/>
          </a:prstGeom>
          <a:noFill/>
        </p:spPr>
        <p:txBody>
          <a:bodyPr wrap="square" rtlCol="0">
            <a:spAutoFit/>
          </a:bodyPr>
          <a:lstStyle/>
          <a:p>
            <a:r>
              <a:rPr lang="en-ZA" sz="2200" b="1" dirty="0" smtClean="0"/>
              <a:t>Step 3</a:t>
            </a:r>
            <a:endParaRPr lang="en-ZA" sz="2200" b="1" dirty="0"/>
          </a:p>
        </p:txBody>
      </p:sp>
      <p:sp>
        <p:nvSpPr>
          <p:cNvPr id="19" name="TextBox 18"/>
          <p:cNvSpPr txBox="1"/>
          <p:nvPr/>
        </p:nvSpPr>
        <p:spPr>
          <a:xfrm>
            <a:off x="1595667" y="3382284"/>
            <a:ext cx="1099457" cy="430887"/>
          </a:xfrm>
          <a:prstGeom prst="rect">
            <a:avLst/>
          </a:prstGeom>
          <a:noFill/>
        </p:spPr>
        <p:txBody>
          <a:bodyPr wrap="square" rtlCol="0">
            <a:spAutoFit/>
          </a:bodyPr>
          <a:lstStyle/>
          <a:p>
            <a:r>
              <a:rPr lang="en-ZA" sz="2200" b="1" dirty="0" smtClean="0"/>
              <a:t>Step 4</a:t>
            </a:r>
            <a:endParaRPr lang="en-ZA" sz="2200" b="1" dirty="0"/>
          </a:p>
        </p:txBody>
      </p:sp>
      <p:sp>
        <p:nvSpPr>
          <p:cNvPr id="20" name="TextBox 19"/>
          <p:cNvSpPr txBox="1"/>
          <p:nvPr/>
        </p:nvSpPr>
        <p:spPr>
          <a:xfrm>
            <a:off x="7668985" y="4307366"/>
            <a:ext cx="1099457" cy="430887"/>
          </a:xfrm>
          <a:prstGeom prst="rect">
            <a:avLst/>
          </a:prstGeom>
          <a:noFill/>
        </p:spPr>
        <p:txBody>
          <a:bodyPr wrap="square" rtlCol="0">
            <a:spAutoFit/>
          </a:bodyPr>
          <a:lstStyle/>
          <a:p>
            <a:r>
              <a:rPr lang="en-ZA" sz="2200" b="1" dirty="0" smtClean="0"/>
              <a:t>Step 5</a:t>
            </a:r>
            <a:endParaRPr lang="en-ZA" sz="2200" b="1" dirty="0"/>
          </a:p>
        </p:txBody>
      </p:sp>
      <p:sp>
        <p:nvSpPr>
          <p:cNvPr id="30" name="TextBox 29"/>
          <p:cNvSpPr txBox="1"/>
          <p:nvPr/>
        </p:nvSpPr>
        <p:spPr>
          <a:xfrm>
            <a:off x="7668985" y="5361267"/>
            <a:ext cx="1099457" cy="430887"/>
          </a:xfrm>
          <a:prstGeom prst="rect">
            <a:avLst/>
          </a:prstGeom>
          <a:noFill/>
        </p:spPr>
        <p:txBody>
          <a:bodyPr wrap="square" rtlCol="0">
            <a:spAutoFit/>
          </a:bodyPr>
          <a:lstStyle/>
          <a:p>
            <a:r>
              <a:rPr lang="en-ZA" sz="2200" b="1" dirty="0" smtClean="0"/>
              <a:t>Step 6</a:t>
            </a:r>
            <a:endParaRPr lang="en-ZA" sz="2200" b="1" dirty="0"/>
          </a:p>
        </p:txBody>
      </p:sp>
    </p:spTree>
    <p:extLst>
      <p:ext uri="{BB962C8B-B14F-4D97-AF65-F5344CB8AC3E}">
        <p14:creationId xmlns:p14="http://schemas.microsoft.com/office/powerpoint/2010/main" val="21393413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84514"/>
            <a:ext cx="8371114" cy="4049486"/>
          </a:xfrm>
        </p:spPr>
        <p:style>
          <a:lnRef idx="2">
            <a:schemeClr val="accent1"/>
          </a:lnRef>
          <a:fillRef idx="1">
            <a:schemeClr val="lt1"/>
          </a:fillRef>
          <a:effectRef idx="0">
            <a:schemeClr val="accent1"/>
          </a:effectRef>
          <a:fontRef idx="minor">
            <a:schemeClr val="dk1"/>
          </a:fontRef>
        </p:style>
        <p:txBody>
          <a:bodyPr/>
          <a:lstStyle/>
          <a:p>
            <a:pPr marL="0" indent="0" algn="just">
              <a:buNone/>
            </a:pPr>
            <a:r>
              <a:rPr lang="en-GB" sz="2800" b="1" dirty="0" smtClean="0"/>
              <a:t>TO SUMMARIZE, CONSEQUENCES ON WATER QUALITY PER SCENARIO AND PER RELEVANT RU AND IUA WAS SCORED USING THE </a:t>
            </a:r>
            <a:r>
              <a:rPr lang="en-GB" sz="2800" b="1" u="sng" dirty="0" smtClean="0"/>
              <a:t>DRIVING</a:t>
            </a:r>
            <a:r>
              <a:rPr lang="en-GB" sz="2800" b="1" dirty="0" smtClean="0"/>
              <a:t> WATER QUALITY VARIABLES LINKED TO THE </a:t>
            </a:r>
            <a:r>
              <a:rPr lang="en-GB" sz="2800" b="1" u="sng" dirty="0" smtClean="0"/>
              <a:t>PRIMARY</a:t>
            </a:r>
            <a:r>
              <a:rPr lang="en-GB" sz="2800" b="1" dirty="0" smtClean="0"/>
              <a:t> WATER QUALITY ROLE PLAYERS. </a:t>
            </a:r>
            <a:r>
              <a:rPr lang="en-GB" sz="2800" b="1" dirty="0" smtClean="0">
                <a:solidFill>
                  <a:schemeClr val="tx1"/>
                </a:solidFill>
              </a:rPr>
              <a:t>NOTE THAT ALTHOUGH THE AQUATIC ECOSYSTEM IS THE </a:t>
            </a:r>
            <a:r>
              <a:rPr lang="en-GB" sz="2800" b="1" dirty="0" smtClean="0">
                <a:solidFill>
                  <a:srgbClr val="FF0000"/>
                </a:solidFill>
              </a:rPr>
              <a:t>RESOURCE BASE </a:t>
            </a:r>
            <a:r>
              <a:rPr lang="en-GB" sz="2800" b="1" dirty="0" smtClean="0">
                <a:solidFill>
                  <a:schemeClr val="tx1"/>
                </a:solidFill>
              </a:rPr>
              <a:t>RATHER THAN A “USER”, IT WAS GROUPED AND EVALUATED WITH OTHER USERS FOR PURPOSES OF THIS STEP OF THE CLASSIFICATION PROCESS.</a:t>
            </a:r>
            <a:endParaRPr lang="en-ZA" sz="2800" b="1" dirty="0" smtClean="0">
              <a:solidFill>
                <a:schemeClr val="tx1"/>
              </a:solidFill>
            </a:endParaRPr>
          </a:p>
          <a:p>
            <a:endParaRPr lang="en-ZA" dirty="0"/>
          </a:p>
        </p:txBody>
      </p:sp>
    </p:spTree>
    <p:extLst>
      <p:ext uri="{BB962C8B-B14F-4D97-AF65-F5344CB8AC3E}">
        <p14:creationId xmlns:p14="http://schemas.microsoft.com/office/powerpoint/2010/main" val="2713910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743" y="70303"/>
            <a:ext cx="9263743" cy="607106"/>
          </a:xfrm>
        </p:spPr>
        <p:txBody>
          <a:bodyPr/>
          <a:lstStyle/>
          <a:p>
            <a:r>
              <a:rPr lang="en-ZA" sz="2800" b="1" dirty="0">
                <a:solidFill>
                  <a:schemeClr val="bg1"/>
                </a:solidFill>
                <a:latin typeface="Futura Md BT"/>
              </a:rPr>
              <a:t>RESULTS – </a:t>
            </a:r>
            <a:r>
              <a:rPr lang="en-ZA" sz="2800" b="1" dirty="0" smtClean="0">
                <a:solidFill>
                  <a:schemeClr val="bg1"/>
                </a:solidFill>
                <a:latin typeface="Futura Md BT"/>
              </a:rPr>
              <a:t>WATER QUALITY CONSEQUENCES</a:t>
            </a:r>
            <a:endParaRPr lang="en-ZA" sz="2800" dirty="0"/>
          </a:p>
        </p:txBody>
      </p:sp>
      <p:sp>
        <p:nvSpPr>
          <p:cNvPr id="3" name="Content Placeholder 2"/>
          <p:cNvSpPr>
            <a:spLocks noGrp="1"/>
          </p:cNvSpPr>
          <p:nvPr>
            <p:ph idx="1"/>
          </p:nvPr>
        </p:nvSpPr>
        <p:spPr>
          <a:xfrm>
            <a:off x="457200" y="892630"/>
            <a:ext cx="8458200" cy="5233534"/>
          </a:xfrm>
        </p:spPr>
        <p:txBody>
          <a:bodyPr/>
          <a:lstStyle/>
          <a:p>
            <a:pPr lvl="0"/>
            <a:r>
              <a:rPr lang="en-GB" sz="2600" b="1" dirty="0"/>
              <a:t>No scale is shown on the bars as the process undertaken was qualitative and in relation to </a:t>
            </a:r>
            <a:r>
              <a:rPr lang="en-GB" sz="2600" b="1" dirty="0" smtClean="0"/>
              <a:t>Current </a:t>
            </a:r>
            <a:r>
              <a:rPr lang="en-GB" sz="2600" b="1" dirty="0"/>
              <a:t>State (CS)</a:t>
            </a:r>
            <a:endParaRPr lang="en-ZA" sz="2600" b="1" dirty="0"/>
          </a:p>
          <a:p>
            <a:pPr lvl="0"/>
            <a:r>
              <a:rPr lang="en-GB" sz="2600" b="1" dirty="0"/>
              <a:t>CS </a:t>
            </a:r>
            <a:r>
              <a:rPr lang="en-GB" sz="2600" b="1" dirty="0" smtClean="0"/>
              <a:t>relates </a:t>
            </a:r>
            <a:r>
              <a:rPr lang="en-GB" sz="2600" b="1" dirty="0"/>
              <a:t>to the water quality </a:t>
            </a:r>
            <a:r>
              <a:rPr lang="en-GB" sz="2600" b="1" dirty="0" smtClean="0"/>
              <a:t>state</a:t>
            </a:r>
          </a:p>
          <a:p>
            <a:pPr lvl="0"/>
            <a:r>
              <a:rPr lang="en-GB" sz="2600" b="1" dirty="0" smtClean="0"/>
              <a:t>CS </a:t>
            </a:r>
            <a:r>
              <a:rPr lang="en-GB" sz="2600" b="1" dirty="0"/>
              <a:t>per river reach can therefore be assessed comparatively, that is, if CS is lower on one bar than the other, then water quality is assumed to be poorer at that site</a:t>
            </a:r>
            <a:endParaRPr lang="en-ZA" sz="2600" b="1" dirty="0"/>
          </a:p>
          <a:p>
            <a:pPr lvl="0"/>
            <a:r>
              <a:rPr lang="en-GB" sz="2600" b="1" dirty="0"/>
              <a:t>The impact of </a:t>
            </a:r>
            <a:r>
              <a:rPr lang="en-GB" sz="2600" b="1" dirty="0" smtClean="0"/>
              <a:t>scenarios </a:t>
            </a:r>
            <a:r>
              <a:rPr lang="en-GB" sz="2600" b="1" dirty="0"/>
              <a:t>(denoted as </a:t>
            </a:r>
            <a:r>
              <a:rPr lang="en-GB" sz="2600" b="1" dirty="0" err="1"/>
              <a:t>Sc</a:t>
            </a:r>
            <a:r>
              <a:rPr lang="en-GB" sz="2600" b="1" dirty="0"/>
              <a:t> x) have been considered in relation to </a:t>
            </a:r>
            <a:r>
              <a:rPr lang="en-GB" sz="2600" b="1" dirty="0" smtClean="0"/>
              <a:t>CS </a:t>
            </a:r>
          </a:p>
          <a:p>
            <a:pPr lvl="0"/>
            <a:r>
              <a:rPr lang="en-GB" sz="2600" b="1" dirty="0" smtClean="0"/>
              <a:t>It </a:t>
            </a:r>
            <a:r>
              <a:rPr lang="en-GB" sz="2600" b="1" dirty="0"/>
              <a:t>is expected that if a scenario has little impact on ecological water quality, it is unlikely to have a large impact on the water quality linked to any user</a:t>
            </a:r>
            <a:endParaRPr lang="en-ZA" sz="2600" b="1" dirty="0"/>
          </a:p>
          <a:p>
            <a:endParaRPr lang="en-ZA" dirty="0"/>
          </a:p>
        </p:txBody>
      </p:sp>
    </p:spTree>
    <p:extLst>
      <p:ext uri="{BB962C8B-B14F-4D97-AF65-F5344CB8AC3E}">
        <p14:creationId xmlns:p14="http://schemas.microsoft.com/office/powerpoint/2010/main" val="915498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76943"/>
          </a:xfrm>
        </p:spPr>
        <p:txBody>
          <a:bodyPr/>
          <a:lstStyle/>
          <a:p>
            <a:r>
              <a:rPr lang="en-ZA" sz="3200" b="1" dirty="0" smtClean="0">
                <a:solidFill>
                  <a:schemeClr val="bg1"/>
                </a:solidFill>
                <a:latin typeface="Futura Md BT"/>
              </a:rPr>
              <a:t>MKOMAZI RIVER (1)</a:t>
            </a:r>
            <a:endParaRPr lang="en-ZA" sz="3200" b="1" dirty="0">
              <a:solidFill>
                <a:schemeClr val="bg1"/>
              </a:solidFill>
              <a:latin typeface="Futura Md BT"/>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083" y="917317"/>
            <a:ext cx="1234562" cy="41681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Oval 4"/>
          <p:cNvSpPr/>
          <p:nvPr/>
        </p:nvSpPr>
        <p:spPr>
          <a:xfrm>
            <a:off x="213264" y="1167587"/>
            <a:ext cx="171450" cy="171449"/>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ZA"/>
          </a:p>
        </p:txBody>
      </p:sp>
      <p:sp>
        <p:nvSpPr>
          <p:cNvPr id="6" name="Rectangle 5"/>
          <p:cNvSpPr/>
          <p:nvPr/>
        </p:nvSpPr>
        <p:spPr>
          <a:xfrm>
            <a:off x="387533" y="954315"/>
            <a:ext cx="968535" cy="769441"/>
          </a:xfrm>
          <a:prstGeom prst="rect">
            <a:avLst/>
          </a:prstGeom>
        </p:spPr>
        <p:txBody>
          <a:bodyPr wrap="none">
            <a:spAutoFit/>
          </a:bodyPr>
          <a:lstStyle/>
          <a:p>
            <a:r>
              <a:rPr lang="en-ZA" sz="2200" b="1" dirty="0" smtClean="0"/>
              <a:t>CS, </a:t>
            </a:r>
          </a:p>
          <a:p>
            <a:r>
              <a:rPr lang="en-ZA" sz="2200" b="1" dirty="0" smtClean="0"/>
              <a:t>All </a:t>
            </a:r>
            <a:r>
              <a:rPr lang="en-ZA" sz="2200" b="1" dirty="0" err="1" smtClean="0"/>
              <a:t>Sc</a:t>
            </a:r>
            <a:endParaRPr lang="en-ZA" sz="2200" b="1" dirty="0" smtClean="0"/>
          </a:p>
        </p:txBody>
      </p:sp>
      <p:sp>
        <p:nvSpPr>
          <p:cNvPr id="7" name="Rectangle 6"/>
          <p:cNvSpPr/>
          <p:nvPr/>
        </p:nvSpPr>
        <p:spPr>
          <a:xfrm>
            <a:off x="5072935" y="1554837"/>
            <a:ext cx="2751978" cy="1107996"/>
          </a:xfrm>
          <a:prstGeom prst="rect">
            <a:avLst/>
          </a:prstGeom>
        </p:spPr>
        <p:txBody>
          <a:bodyPr wrap="square">
            <a:spAutoFit/>
          </a:bodyPr>
          <a:lstStyle/>
          <a:p>
            <a:r>
              <a:rPr lang="en-ZA" sz="2200" b="1" u="sng" dirty="0" smtClean="0">
                <a:cs typeface="Arial" pitchFamily="34" charset="0"/>
              </a:rPr>
              <a:t>Site location</a:t>
            </a:r>
          </a:p>
          <a:p>
            <a:r>
              <a:rPr lang="en-GB" sz="2200" b="1" dirty="0"/>
              <a:t>MRU </a:t>
            </a:r>
            <a:r>
              <a:rPr lang="en-GB" sz="2200" b="1" dirty="0" err="1"/>
              <a:t>Mkomazi</a:t>
            </a:r>
            <a:r>
              <a:rPr lang="en-GB" sz="2200" b="1" dirty="0"/>
              <a:t> </a:t>
            </a:r>
            <a:r>
              <a:rPr lang="en-GB" sz="2200" b="1" dirty="0" smtClean="0"/>
              <a:t>C, </a:t>
            </a:r>
            <a:r>
              <a:rPr lang="en-GB" sz="2200" b="1" dirty="0" err="1"/>
              <a:t>incl</a:t>
            </a:r>
            <a:r>
              <a:rPr lang="en-GB" sz="2200" b="1" dirty="0"/>
              <a:t> </a:t>
            </a:r>
            <a:r>
              <a:rPr lang="en-ZA" sz="2200" b="1" dirty="0" smtClean="0"/>
              <a:t>MK_I_EWR2</a:t>
            </a:r>
            <a:endParaRPr lang="en-ZA" sz="2200" b="1" dirty="0">
              <a:solidFill>
                <a:srgbClr val="FF0000"/>
              </a:solidFill>
            </a:endParaRPr>
          </a:p>
        </p:txBody>
      </p:sp>
      <p:sp>
        <p:nvSpPr>
          <p:cNvPr id="9" name="TextBox 8"/>
          <p:cNvSpPr txBox="1"/>
          <p:nvPr/>
        </p:nvSpPr>
        <p:spPr>
          <a:xfrm>
            <a:off x="1580579" y="2343933"/>
            <a:ext cx="4637314" cy="1138773"/>
          </a:xfrm>
          <a:prstGeom prst="rect">
            <a:avLst/>
          </a:prstGeom>
          <a:noFill/>
        </p:spPr>
        <p:txBody>
          <a:bodyPr wrap="square" rtlCol="0">
            <a:spAutoFit/>
          </a:bodyPr>
          <a:lstStyle/>
          <a:p>
            <a:r>
              <a:rPr lang="en-ZA" sz="2200" b="1" u="sng" dirty="0" err="1" smtClean="0"/>
              <a:t>Wq</a:t>
            </a:r>
            <a:r>
              <a:rPr lang="en-ZA" sz="2200" b="1" u="sng" dirty="0" smtClean="0"/>
              <a:t> role players</a:t>
            </a:r>
          </a:p>
          <a:p>
            <a:r>
              <a:rPr lang="en-ZA" sz="2200" b="1" dirty="0" smtClean="0"/>
              <a:t>Some agriculture,</a:t>
            </a:r>
          </a:p>
          <a:p>
            <a:r>
              <a:rPr lang="en-ZA" sz="2200" b="1" dirty="0" smtClean="0"/>
              <a:t>erosion</a:t>
            </a:r>
            <a:endParaRPr lang="en-ZA" dirty="0"/>
          </a:p>
        </p:txBody>
      </p:sp>
      <p:sp>
        <p:nvSpPr>
          <p:cNvPr id="10" name="TextBox 9"/>
          <p:cNvSpPr txBox="1"/>
          <p:nvPr/>
        </p:nvSpPr>
        <p:spPr>
          <a:xfrm>
            <a:off x="1580579" y="3651171"/>
            <a:ext cx="3288245" cy="769441"/>
          </a:xfrm>
          <a:prstGeom prst="rect">
            <a:avLst/>
          </a:prstGeom>
          <a:noFill/>
        </p:spPr>
        <p:txBody>
          <a:bodyPr wrap="square" rtlCol="0">
            <a:spAutoFit/>
          </a:bodyPr>
          <a:lstStyle/>
          <a:p>
            <a:r>
              <a:rPr lang="en-ZA" sz="2200" b="1" u="sng" dirty="0" smtClean="0"/>
              <a:t>Primary </a:t>
            </a:r>
            <a:r>
              <a:rPr lang="en-ZA" sz="2200" b="1" u="sng" dirty="0" err="1" smtClean="0"/>
              <a:t>wq</a:t>
            </a:r>
            <a:r>
              <a:rPr lang="en-ZA" sz="2200" b="1" u="sng" dirty="0" smtClean="0"/>
              <a:t> drivers</a:t>
            </a:r>
          </a:p>
          <a:p>
            <a:r>
              <a:rPr lang="en-ZA" sz="2200" b="1" dirty="0" smtClean="0"/>
              <a:t>Nutrients, turbidity</a:t>
            </a:r>
            <a:endParaRPr lang="en-ZA" sz="2200" b="1" dirty="0"/>
          </a:p>
        </p:txBody>
      </p:sp>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59486" y="1038318"/>
            <a:ext cx="1133825" cy="41681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Oval 11"/>
          <p:cNvSpPr/>
          <p:nvPr/>
        </p:nvSpPr>
        <p:spPr>
          <a:xfrm>
            <a:off x="213264" y="1807759"/>
            <a:ext cx="171450" cy="171449"/>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ZA"/>
          </a:p>
        </p:txBody>
      </p:sp>
      <p:sp>
        <p:nvSpPr>
          <p:cNvPr id="13" name="Rectangle 12"/>
          <p:cNvSpPr/>
          <p:nvPr/>
        </p:nvSpPr>
        <p:spPr>
          <a:xfrm>
            <a:off x="1580579" y="1000839"/>
            <a:ext cx="4244627" cy="1107996"/>
          </a:xfrm>
          <a:prstGeom prst="rect">
            <a:avLst/>
          </a:prstGeom>
        </p:spPr>
        <p:txBody>
          <a:bodyPr wrap="square">
            <a:spAutoFit/>
          </a:bodyPr>
          <a:lstStyle/>
          <a:p>
            <a:r>
              <a:rPr lang="en-ZA" sz="2200" b="1" u="sng" dirty="0" smtClean="0">
                <a:cs typeface="Arial" pitchFamily="34" charset="0"/>
              </a:rPr>
              <a:t>Site location</a:t>
            </a:r>
          </a:p>
          <a:p>
            <a:r>
              <a:rPr lang="en-GB" sz="2200" b="1" dirty="0" smtClean="0"/>
              <a:t>MRU </a:t>
            </a:r>
            <a:r>
              <a:rPr lang="en-GB" sz="2200" b="1" dirty="0" err="1" smtClean="0"/>
              <a:t>Mkomazi</a:t>
            </a:r>
            <a:r>
              <a:rPr lang="en-GB" sz="2200" b="1" dirty="0" smtClean="0"/>
              <a:t> B, </a:t>
            </a:r>
            <a:r>
              <a:rPr lang="en-GB" sz="2200" b="1" dirty="0" err="1" smtClean="0"/>
              <a:t>incl</a:t>
            </a:r>
            <a:r>
              <a:rPr lang="en-GB" sz="2200" b="1" dirty="0" smtClean="0"/>
              <a:t> </a:t>
            </a:r>
          </a:p>
          <a:p>
            <a:r>
              <a:rPr lang="en-ZA" sz="2200" b="1" dirty="0" smtClean="0"/>
              <a:t>MK_I_EWR1</a:t>
            </a:r>
            <a:endParaRPr lang="en-ZA" sz="2200" b="1" dirty="0">
              <a:solidFill>
                <a:srgbClr val="FF0000"/>
              </a:solidFill>
            </a:endParaRPr>
          </a:p>
        </p:txBody>
      </p:sp>
      <p:sp>
        <p:nvSpPr>
          <p:cNvPr id="14" name="Oval 13"/>
          <p:cNvSpPr/>
          <p:nvPr/>
        </p:nvSpPr>
        <p:spPr>
          <a:xfrm>
            <a:off x="7810751" y="2060497"/>
            <a:ext cx="171450" cy="171449"/>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ZA"/>
          </a:p>
        </p:txBody>
      </p:sp>
      <p:sp>
        <p:nvSpPr>
          <p:cNvPr id="15" name="TextBox 14"/>
          <p:cNvSpPr txBox="1"/>
          <p:nvPr/>
        </p:nvSpPr>
        <p:spPr>
          <a:xfrm>
            <a:off x="5064767" y="2965198"/>
            <a:ext cx="2474903" cy="1107996"/>
          </a:xfrm>
          <a:prstGeom prst="rect">
            <a:avLst/>
          </a:prstGeom>
          <a:noFill/>
        </p:spPr>
        <p:txBody>
          <a:bodyPr wrap="square" rtlCol="0">
            <a:spAutoFit/>
          </a:bodyPr>
          <a:lstStyle/>
          <a:p>
            <a:r>
              <a:rPr lang="en-ZA" sz="2200" b="1" u="sng" dirty="0" smtClean="0"/>
              <a:t>Primary </a:t>
            </a:r>
            <a:r>
              <a:rPr lang="en-ZA" sz="2200" b="1" u="sng" dirty="0" err="1" smtClean="0"/>
              <a:t>wq</a:t>
            </a:r>
            <a:r>
              <a:rPr lang="en-ZA" sz="2200" b="1" u="sng" dirty="0" smtClean="0"/>
              <a:t> role players</a:t>
            </a:r>
          </a:p>
          <a:p>
            <a:r>
              <a:rPr lang="en-ZA" sz="2200" b="1" dirty="0" smtClean="0"/>
              <a:t>Agriculture</a:t>
            </a:r>
            <a:endParaRPr lang="en-ZA" dirty="0"/>
          </a:p>
        </p:txBody>
      </p:sp>
      <p:sp>
        <p:nvSpPr>
          <p:cNvPr id="16" name="TextBox 15"/>
          <p:cNvSpPr txBox="1"/>
          <p:nvPr/>
        </p:nvSpPr>
        <p:spPr>
          <a:xfrm>
            <a:off x="5064767" y="4316016"/>
            <a:ext cx="3339550" cy="769441"/>
          </a:xfrm>
          <a:prstGeom prst="rect">
            <a:avLst/>
          </a:prstGeom>
          <a:noFill/>
        </p:spPr>
        <p:txBody>
          <a:bodyPr wrap="square" rtlCol="0">
            <a:spAutoFit/>
          </a:bodyPr>
          <a:lstStyle/>
          <a:p>
            <a:r>
              <a:rPr lang="en-ZA" sz="2200" b="1" u="sng" dirty="0" smtClean="0"/>
              <a:t>Primary </a:t>
            </a:r>
            <a:r>
              <a:rPr lang="en-ZA" sz="2200" b="1" u="sng" dirty="0" err="1" smtClean="0"/>
              <a:t>wq</a:t>
            </a:r>
            <a:r>
              <a:rPr lang="en-ZA" sz="2200" b="1" u="sng" dirty="0" smtClean="0"/>
              <a:t> drivers</a:t>
            </a:r>
          </a:p>
          <a:p>
            <a:r>
              <a:rPr lang="en-ZA" sz="2200" b="1" dirty="0" smtClean="0"/>
              <a:t>Nutrients, salts</a:t>
            </a:r>
            <a:endParaRPr lang="en-ZA" sz="2200" b="1" i="1" dirty="0"/>
          </a:p>
        </p:txBody>
      </p:sp>
      <p:sp>
        <p:nvSpPr>
          <p:cNvPr id="17" name="Oval 16"/>
          <p:cNvSpPr/>
          <p:nvPr/>
        </p:nvSpPr>
        <p:spPr>
          <a:xfrm>
            <a:off x="7824913" y="1300969"/>
            <a:ext cx="171450" cy="171449"/>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ZA"/>
          </a:p>
        </p:txBody>
      </p:sp>
      <p:sp>
        <p:nvSpPr>
          <p:cNvPr id="18" name="Rectangle 17"/>
          <p:cNvSpPr/>
          <p:nvPr/>
        </p:nvSpPr>
        <p:spPr>
          <a:xfrm>
            <a:off x="8024777" y="1171249"/>
            <a:ext cx="968535" cy="769441"/>
          </a:xfrm>
          <a:prstGeom prst="rect">
            <a:avLst/>
          </a:prstGeom>
        </p:spPr>
        <p:txBody>
          <a:bodyPr wrap="none">
            <a:spAutoFit/>
          </a:bodyPr>
          <a:lstStyle/>
          <a:p>
            <a:r>
              <a:rPr lang="en-ZA" sz="2200" b="1" dirty="0" smtClean="0"/>
              <a:t>CS,</a:t>
            </a:r>
          </a:p>
          <a:p>
            <a:r>
              <a:rPr lang="en-ZA" sz="2200" b="1" dirty="0" smtClean="0"/>
              <a:t>All </a:t>
            </a:r>
            <a:r>
              <a:rPr lang="en-ZA" sz="2200" b="1" dirty="0" err="1" smtClean="0"/>
              <a:t>Sc</a:t>
            </a:r>
            <a:endParaRPr lang="en-ZA" sz="2200" b="1" dirty="0"/>
          </a:p>
        </p:txBody>
      </p:sp>
      <p:sp>
        <p:nvSpPr>
          <p:cNvPr id="19" name="Rectangle 18"/>
          <p:cNvSpPr/>
          <p:nvPr/>
        </p:nvSpPr>
        <p:spPr>
          <a:xfrm>
            <a:off x="420428" y="1725246"/>
            <a:ext cx="686406" cy="430887"/>
          </a:xfrm>
          <a:prstGeom prst="rect">
            <a:avLst/>
          </a:prstGeom>
        </p:spPr>
        <p:txBody>
          <a:bodyPr wrap="none">
            <a:spAutoFit/>
          </a:bodyPr>
          <a:lstStyle/>
          <a:p>
            <a:r>
              <a:rPr lang="en-ZA" sz="2200" b="1" dirty="0" smtClean="0"/>
              <a:t>Sc2</a:t>
            </a:r>
          </a:p>
        </p:txBody>
      </p:sp>
      <p:sp>
        <p:nvSpPr>
          <p:cNvPr id="20" name="Rectangle 19"/>
          <p:cNvSpPr/>
          <p:nvPr/>
        </p:nvSpPr>
        <p:spPr>
          <a:xfrm>
            <a:off x="8024777" y="1951950"/>
            <a:ext cx="686406" cy="430887"/>
          </a:xfrm>
          <a:prstGeom prst="rect">
            <a:avLst/>
          </a:prstGeom>
        </p:spPr>
        <p:txBody>
          <a:bodyPr wrap="none">
            <a:spAutoFit/>
          </a:bodyPr>
          <a:lstStyle/>
          <a:p>
            <a:r>
              <a:rPr lang="en-ZA" sz="2200" b="1" dirty="0" smtClean="0"/>
              <a:t>Sc2</a:t>
            </a:r>
            <a:endParaRPr lang="en-ZA" sz="2200" b="1" dirty="0"/>
          </a:p>
        </p:txBody>
      </p:sp>
    </p:spTree>
    <p:extLst>
      <p:ext uri="{BB962C8B-B14F-4D97-AF65-F5344CB8AC3E}">
        <p14:creationId xmlns:p14="http://schemas.microsoft.com/office/powerpoint/2010/main" val="36010615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76943"/>
          </a:xfrm>
        </p:spPr>
        <p:txBody>
          <a:bodyPr/>
          <a:lstStyle/>
          <a:p>
            <a:r>
              <a:rPr lang="en-ZA" sz="3200" b="1" dirty="0" smtClean="0">
                <a:solidFill>
                  <a:schemeClr val="bg1"/>
                </a:solidFill>
                <a:latin typeface="Futura Md BT"/>
              </a:rPr>
              <a:t>MKOMAZI (2) AND MVOTI RIVERS </a:t>
            </a:r>
            <a:endParaRPr lang="en-ZA" sz="3200" b="1" dirty="0">
              <a:solidFill>
                <a:schemeClr val="bg1"/>
              </a:solidFill>
              <a:latin typeface="Futura Md BT"/>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083" y="917317"/>
            <a:ext cx="1178090" cy="41681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Oval 4"/>
          <p:cNvSpPr/>
          <p:nvPr/>
        </p:nvSpPr>
        <p:spPr>
          <a:xfrm>
            <a:off x="187242" y="1162518"/>
            <a:ext cx="171450" cy="171449"/>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ZA"/>
          </a:p>
        </p:txBody>
      </p:sp>
      <p:sp>
        <p:nvSpPr>
          <p:cNvPr id="6" name="Rectangle 5"/>
          <p:cNvSpPr/>
          <p:nvPr/>
        </p:nvSpPr>
        <p:spPr>
          <a:xfrm>
            <a:off x="358692" y="949246"/>
            <a:ext cx="968535" cy="769441"/>
          </a:xfrm>
          <a:prstGeom prst="rect">
            <a:avLst/>
          </a:prstGeom>
        </p:spPr>
        <p:txBody>
          <a:bodyPr wrap="none">
            <a:spAutoFit/>
          </a:bodyPr>
          <a:lstStyle/>
          <a:p>
            <a:r>
              <a:rPr lang="en-ZA" sz="2200" b="1" dirty="0" smtClean="0"/>
              <a:t>CS, </a:t>
            </a:r>
          </a:p>
          <a:p>
            <a:r>
              <a:rPr lang="en-ZA" sz="2200" b="1" dirty="0" smtClean="0"/>
              <a:t>All </a:t>
            </a:r>
            <a:r>
              <a:rPr lang="en-ZA" sz="2200" b="1" dirty="0" err="1" smtClean="0"/>
              <a:t>Sc</a:t>
            </a:r>
            <a:endParaRPr lang="en-ZA" sz="2200" b="1" dirty="0" smtClean="0"/>
          </a:p>
        </p:txBody>
      </p:sp>
      <p:sp>
        <p:nvSpPr>
          <p:cNvPr id="7" name="Rectangle 6"/>
          <p:cNvSpPr/>
          <p:nvPr/>
        </p:nvSpPr>
        <p:spPr>
          <a:xfrm>
            <a:off x="5064767" y="1787379"/>
            <a:ext cx="2751978" cy="1446550"/>
          </a:xfrm>
          <a:prstGeom prst="rect">
            <a:avLst/>
          </a:prstGeom>
        </p:spPr>
        <p:txBody>
          <a:bodyPr wrap="square">
            <a:spAutoFit/>
          </a:bodyPr>
          <a:lstStyle/>
          <a:p>
            <a:r>
              <a:rPr lang="en-ZA" sz="2200" b="1" u="sng" dirty="0" smtClean="0">
                <a:cs typeface="Arial" pitchFamily="34" charset="0"/>
              </a:rPr>
              <a:t>Site location</a:t>
            </a:r>
          </a:p>
          <a:p>
            <a:r>
              <a:rPr lang="en-GB" sz="2200" b="1" dirty="0"/>
              <a:t>MRU </a:t>
            </a:r>
            <a:r>
              <a:rPr lang="en-GB" sz="2200" b="1" dirty="0" err="1"/>
              <a:t>Mvoti</a:t>
            </a:r>
            <a:r>
              <a:rPr lang="en-GB" sz="2200" b="1" dirty="0"/>
              <a:t> C, including </a:t>
            </a:r>
            <a:r>
              <a:rPr lang="en-ZA" sz="2200" b="1" dirty="0"/>
              <a:t>M</a:t>
            </a:r>
            <a:r>
              <a:rPr lang="en-GB" sz="2200" b="1" dirty="0"/>
              <a:t>V</a:t>
            </a:r>
            <a:r>
              <a:rPr lang="en-ZA" sz="2200" b="1" dirty="0"/>
              <a:t>_I_EWR</a:t>
            </a:r>
            <a:r>
              <a:rPr lang="en-GB" sz="2200" b="1" dirty="0"/>
              <a:t>2</a:t>
            </a:r>
            <a:endParaRPr lang="en-ZA" sz="2200" b="1" dirty="0">
              <a:solidFill>
                <a:srgbClr val="FF0000"/>
              </a:solidFill>
            </a:endParaRPr>
          </a:p>
        </p:txBody>
      </p:sp>
      <p:sp>
        <p:nvSpPr>
          <p:cNvPr id="8" name="Oval 7"/>
          <p:cNvSpPr/>
          <p:nvPr/>
        </p:nvSpPr>
        <p:spPr>
          <a:xfrm>
            <a:off x="213091" y="1846236"/>
            <a:ext cx="171450" cy="171449"/>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ZA"/>
          </a:p>
        </p:txBody>
      </p:sp>
      <p:sp>
        <p:nvSpPr>
          <p:cNvPr id="9" name="TextBox 8"/>
          <p:cNvSpPr txBox="1"/>
          <p:nvPr/>
        </p:nvSpPr>
        <p:spPr>
          <a:xfrm>
            <a:off x="1394173" y="2287224"/>
            <a:ext cx="2742398" cy="1138773"/>
          </a:xfrm>
          <a:prstGeom prst="rect">
            <a:avLst/>
          </a:prstGeom>
          <a:noFill/>
        </p:spPr>
        <p:txBody>
          <a:bodyPr wrap="square" rtlCol="0">
            <a:spAutoFit/>
          </a:bodyPr>
          <a:lstStyle/>
          <a:p>
            <a:r>
              <a:rPr lang="en-ZA" sz="2200" b="1" u="sng" dirty="0" smtClean="0"/>
              <a:t>Primary users</a:t>
            </a:r>
          </a:p>
          <a:p>
            <a:r>
              <a:rPr lang="en-ZA" sz="2200" b="1" dirty="0" smtClean="0"/>
              <a:t>Agriculture;</a:t>
            </a:r>
          </a:p>
          <a:p>
            <a:r>
              <a:rPr lang="en-ZA" sz="2200" b="1" dirty="0" smtClean="0"/>
              <a:t>settlements</a:t>
            </a:r>
            <a:endParaRPr lang="en-ZA" dirty="0"/>
          </a:p>
        </p:txBody>
      </p:sp>
      <p:sp>
        <p:nvSpPr>
          <p:cNvPr id="10" name="TextBox 9"/>
          <p:cNvSpPr txBox="1"/>
          <p:nvPr/>
        </p:nvSpPr>
        <p:spPr>
          <a:xfrm>
            <a:off x="1394174" y="3653276"/>
            <a:ext cx="2927456" cy="1446550"/>
          </a:xfrm>
          <a:prstGeom prst="rect">
            <a:avLst/>
          </a:prstGeom>
          <a:noFill/>
        </p:spPr>
        <p:txBody>
          <a:bodyPr wrap="square" rtlCol="0">
            <a:spAutoFit/>
          </a:bodyPr>
          <a:lstStyle/>
          <a:p>
            <a:r>
              <a:rPr lang="en-ZA" sz="2200" b="1" u="sng" dirty="0" smtClean="0"/>
              <a:t>Primary </a:t>
            </a:r>
            <a:r>
              <a:rPr lang="en-ZA" sz="2200" b="1" u="sng" dirty="0" err="1" smtClean="0"/>
              <a:t>wq</a:t>
            </a:r>
            <a:r>
              <a:rPr lang="en-ZA" sz="2200" b="1" u="sng" dirty="0" smtClean="0"/>
              <a:t> drivers</a:t>
            </a:r>
          </a:p>
          <a:p>
            <a:r>
              <a:rPr lang="en-ZA" sz="2200" b="1" dirty="0" smtClean="0"/>
              <a:t>Nutrients, salts, </a:t>
            </a:r>
          </a:p>
          <a:p>
            <a:r>
              <a:rPr lang="en-ZA" sz="2200" b="1" i="1" dirty="0"/>
              <a:t>E. coli</a:t>
            </a:r>
            <a:r>
              <a:rPr lang="en-ZA" sz="2200" b="1" dirty="0"/>
              <a:t> / coliforms</a:t>
            </a:r>
            <a:endParaRPr lang="en-ZA" sz="2200" b="1" i="1" dirty="0"/>
          </a:p>
          <a:p>
            <a:endParaRPr lang="en-ZA" sz="2200" b="1" dirty="0"/>
          </a:p>
        </p:txBody>
      </p:sp>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31212" y="1032800"/>
            <a:ext cx="1426029" cy="41681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Rectangle 12"/>
          <p:cNvSpPr/>
          <p:nvPr/>
        </p:nvSpPr>
        <p:spPr>
          <a:xfrm>
            <a:off x="1394173" y="909689"/>
            <a:ext cx="3112513" cy="1107996"/>
          </a:xfrm>
          <a:prstGeom prst="rect">
            <a:avLst/>
          </a:prstGeom>
        </p:spPr>
        <p:txBody>
          <a:bodyPr wrap="square">
            <a:spAutoFit/>
          </a:bodyPr>
          <a:lstStyle/>
          <a:p>
            <a:r>
              <a:rPr lang="en-ZA" sz="2200" b="1" u="sng" dirty="0" smtClean="0">
                <a:cs typeface="Arial" pitchFamily="34" charset="0"/>
              </a:rPr>
              <a:t>Site location</a:t>
            </a:r>
          </a:p>
          <a:p>
            <a:r>
              <a:rPr lang="en-GB" sz="2200" b="1" dirty="0"/>
              <a:t>MRU </a:t>
            </a:r>
            <a:r>
              <a:rPr lang="en-GB" sz="2200" b="1" dirty="0" err="1"/>
              <a:t>Mkomazi</a:t>
            </a:r>
            <a:r>
              <a:rPr lang="en-GB" sz="2200" b="1" dirty="0"/>
              <a:t> C</a:t>
            </a:r>
            <a:r>
              <a:rPr lang="en-GB" sz="2200" b="1" dirty="0" smtClean="0"/>
              <a:t>, </a:t>
            </a:r>
            <a:r>
              <a:rPr lang="en-GB" sz="2200" b="1" dirty="0" err="1"/>
              <a:t>incl</a:t>
            </a:r>
            <a:r>
              <a:rPr lang="en-GB" sz="2200" b="1" dirty="0"/>
              <a:t> </a:t>
            </a:r>
          </a:p>
          <a:p>
            <a:r>
              <a:rPr lang="en-ZA" sz="2200" b="1" dirty="0" smtClean="0"/>
              <a:t>MK_I_EWR3</a:t>
            </a:r>
            <a:endParaRPr lang="en-ZA" sz="2200" b="1" dirty="0">
              <a:solidFill>
                <a:srgbClr val="FF0000"/>
              </a:solidFill>
            </a:endParaRPr>
          </a:p>
        </p:txBody>
      </p:sp>
      <p:sp>
        <p:nvSpPr>
          <p:cNvPr id="14" name="Oval 13"/>
          <p:cNvSpPr/>
          <p:nvPr/>
        </p:nvSpPr>
        <p:spPr>
          <a:xfrm>
            <a:off x="7631212" y="2253608"/>
            <a:ext cx="171450" cy="171449"/>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ZA"/>
          </a:p>
        </p:txBody>
      </p:sp>
      <p:sp>
        <p:nvSpPr>
          <p:cNvPr id="15" name="TextBox 14"/>
          <p:cNvSpPr txBox="1"/>
          <p:nvPr/>
        </p:nvSpPr>
        <p:spPr>
          <a:xfrm>
            <a:off x="5064767" y="3520678"/>
            <a:ext cx="2653204" cy="1446550"/>
          </a:xfrm>
          <a:prstGeom prst="rect">
            <a:avLst/>
          </a:prstGeom>
          <a:noFill/>
        </p:spPr>
        <p:txBody>
          <a:bodyPr wrap="square" rtlCol="0">
            <a:spAutoFit/>
          </a:bodyPr>
          <a:lstStyle/>
          <a:p>
            <a:r>
              <a:rPr lang="en-ZA" sz="2200" b="1" u="sng" dirty="0" smtClean="0"/>
              <a:t>Primary users</a:t>
            </a:r>
          </a:p>
          <a:p>
            <a:r>
              <a:rPr lang="en-GB" sz="2200" b="1" dirty="0"/>
              <a:t>Low density rural settlements; over-grazing</a:t>
            </a:r>
            <a:endParaRPr lang="en-ZA" sz="2200" b="1" dirty="0"/>
          </a:p>
        </p:txBody>
      </p:sp>
      <p:sp>
        <p:nvSpPr>
          <p:cNvPr id="16" name="TextBox 15"/>
          <p:cNvSpPr txBox="1"/>
          <p:nvPr/>
        </p:nvSpPr>
        <p:spPr>
          <a:xfrm>
            <a:off x="5064767" y="5225076"/>
            <a:ext cx="3339550" cy="769441"/>
          </a:xfrm>
          <a:prstGeom prst="rect">
            <a:avLst/>
          </a:prstGeom>
          <a:noFill/>
        </p:spPr>
        <p:txBody>
          <a:bodyPr wrap="square" rtlCol="0">
            <a:spAutoFit/>
          </a:bodyPr>
          <a:lstStyle/>
          <a:p>
            <a:r>
              <a:rPr lang="en-ZA" sz="2200" b="1" u="sng" dirty="0" smtClean="0"/>
              <a:t>Primary </a:t>
            </a:r>
            <a:r>
              <a:rPr lang="en-ZA" sz="2200" b="1" u="sng" dirty="0" err="1" smtClean="0"/>
              <a:t>wq</a:t>
            </a:r>
            <a:r>
              <a:rPr lang="en-ZA" sz="2200" b="1" u="sng" dirty="0" smtClean="0"/>
              <a:t> drivers</a:t>
            </a:r>
          </a:p>
          <a:p>
            <a:r>
              <a:rPr lang="en-ZA" sz="2200" b="1" dirty="0" smtClean="0"/>
              <a:t>Turbidity</a:t>
            </a:r>
            <a:endParaRPr lang="en-ZA" sz="2200" b="1" i="1" dirty="0"/>
          </a:p>
        </p:txBody>
      </p:sp>
      <p:sp>
        <p:nvSpPr>
          <p:cNvPr id="17" name="Oval 16"/>
          <p:cNvSpPr/>
          <p:nvPr/>
        </p:nvSpPr>
        <p:spPr>
          <a:xfrm>
            <a:off x="7643936" y="2605776"/>
            <a:ext cx="171450" cy="171449"/>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ZA"/>
          </a:p>
        </p:txBody>
      </p:sp>
      <p:sp>
        <p:nvSpPr>
          <p:cNvPr id="18" name="Rectangle 17"/>
          <p:cNvSpPr/>
          <p:nvPr/>
        </p:nvSpPr>
        <p:spPr>
          <a:xfrm>
            <a:off x="7802662" y="2434151"/>
            <a:ext cx="575799" cy="430887"/>
          </a:xfrm>
          <a:prstGeom prst="rect">
            <a:avLst/>
          </a:prstGeom>
        </p:spPr>
        <p:txBody>
          <a:bodyPr wrap="none">
            <a:spAutoFit/>
          </a:bodyPr>
          <a:lstStyle/>
          <a:p>
            <a:r>
              <a:rPr lang="en-ZA" sz="2200" b="1" dirty="0" smtClean="0"/>
              <a:t>CS</a:t>
            </a:r>
            <a:endParaRPr lang="en-ZA" sz="2200" b="1" dirty="0"/>
          </a:p>
        </p:txBody>
      </p:sp>
      <p:sp>
        <p:nvSpPr>
          <p:cNvPr id="19" name="Rectangle 18"/>
          <p:cNvSpPr/>
          <p:nvPr/>
        </p:nvSpPr>
        <p:spPr>
          <a:xfrm>
            <a:off x="384541" y="1696757"/>
            <a:ext cx="686406" cy="430887"/>
          </a:xfrm>
          <a:prstGeom prst="rect">
            <a:avLst/>
          </a:prstGeom>
        </p:spPr>
        <p:txBody>
          <a:bodyPr wrap="none">
            <a:spAutoFit/>
          </a:bodyPr>
          <a:lstStyle/>
          <a:p>
            <a:r>
              <a:rPr lang="en-ZA" sz="2200" b="1" dirty="0" smtClean="0"/>
              <a:t>Sc2</a:t>
            </a:r>
          </a:p>
        </p:txBody>
      </p:sp>
      <p:sp>
        <p:nvSpPr>
          <p:cNvPr id="21" name="Rectangle 20"/>
          <p:cNvSpPr/>
          <p:nvPr/>
        </p:nvSpPr>
        <p:spPr>
          <a:xfrm>
            <a:off x="7815386" y="2075727"/>
            <a:ext cx="1236236" cy="430887"/>
          </a:xfrm>
          <a:prstGeom prst="rect">
            <a:avLst/>
          </a:prstGeom>
        </p:spPr>
        <p:txBody>
          <a:bodyPr wrap="none">
            <a:spAutoFit/>
          </a:bodyPr>
          <a:lstStyle/>
          <a:p>
            <a:r>
              <a:rPr lang="en-ZA" sz="2200" b="1" dirty="0" smtClean="0"/>
              <a:t>Sc42,43</a:t>
            </a:r>
          </a:p>
        </p:txBody>
      </p:sp>
      <p:sp>
        <p:nvSpPr>
          <p:cNvPr id="20" name="Rectangle 19"/>
          <p:cNvSpPr/>
          <p:nvPr/>
        </p:nvSpPr>
        <p:spPr>
          <a:xfrm>
            <a:off x="7786565" y="2704105"/>
            <a:ext cx="686406" cy="430887"/>
          </a:xfrm>
          <a:prstGeom prst="rect">
            <a:avLst/>
          </a:prstGeom>
        </p:spPr>
        <p:txBody>
          <a:bodyPr wrap="none">
            <a:spAutoFit/>
          </a:bodyPr>
          <a:lstStyle/>
          <a:p>
            <a:r>
              <a:rPr lang="en-ZA" sz="2200" b="1" dirty="0" smtClean="0"/>
              <a:t>Sc3</a:t>
            </a:r>
          </a:p>
        </p:txBody>
      </p:sp>
      <p:sp>
        <p:nvSpPr>
          <p:cNvPr id="22" name="Oval 21"/>
          <p:cNvSpPr/>
          <p:nvPr/>
        </p:nvSpPr>
        <p:spPr>
          <a:xfrm>
            <a:off x="7646099" y="2833825"/>
            <a:ext cx="171450" cy="171449"/>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11489604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2083</TotalTime>
  <Words>555</Words>
  <Application>Microsoft Office PowerPoint</Application>
  <PresentationFormat>On-screen Show (4:3)</PresentationFormat>
  <Paragraphs>87</Paragraphs>
  <Slides>7</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vt:i4>
      </vt:variant>
    </vt:vector>
  </HeadingPairs>
  <TitlesOfParts>
    <vt:vector size="17" baseType="lpstr">
      <vt:lpstr>ＭＳ Ｐゴシック</vt:lpstr>
      <vt:lpstr>Aharoni</vt:lpstr>
      <vt:lpstr>Arial</vt:lpstr>
      <vt:lpstr>Calibri</vt:lpstr>
      <vt:lpstr>Futura Md BT</vt:lpstr>
      <vt:lpstr>Gill Sans</vt:lpstr>
      <vt:lpstr>Gill Sans Light</vt:lpstr>
      <vt:lpstr>Times New Roman</vt:lpstr>
      <vt:lpstr>Wingdings</vt:lpstr>
      <vt:lpstr>Office Theme</vt:lpstr>
      <vt:lpstr>PowerPoint Presentation</vt:lpstr>
      <vt:lpstr>STEPS 4 + 6 of CLASSIFICATION: WATER QUALITY </vt:lpstr>
      <vt:lpstr>USER WATER QUALITY STEPS </vt:lpstr>
      <vt:lpstr>PowerPoint Presentation</vt:lpstr>
      <vt:lpstr>RESULTS – WATER QUALITY CONSEQUENCES</vt:lpstr>
      <vt:lpstr>MKOMAZI RIVER (1)</vt:lpstr>
      <vt:lpstr>MKOMAZI (2) AND MVOTI RIVERS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Johan Maree</dc:creator>
  <cp:lastModifiedBy>Microsoft account</cp:lastModifiedBy>
  <cp:revision>181</cp:revision>
  <dcterms:created xsi:type="dcterms:W3CDTF">2012-08-01T10:33:21Z</dcterms:created>
  <dcterms:modified xsi:type="dcterms:W3CDTF">2014-11-17T06:09:20Z</dcterms:modified>
</cp:coreProperties>
</file>